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0" r:id="rId3"/>
    <p:sldId id="264" r:id="rId4"/>
    <p:sldId id="265" r:id="rId5"/>
    <p:sldId id="292" r:id="rId6"/>
    <p:sldId id="290" r:id="rId7"/>
    <p:sldId id="294" r:id="rId8"/>
    <p:sldId id="256" r:id="rId9"/>
    <p:sldId id="291" r:id="rId10"/>
    <p:sldId id="293" r:id="rId11"/>
    <p:sldId id="257" r:id="rId12"/>
    <p:sldId id="258" r:id="rId13"/>
    <p:sldId id="295" r:id="rId14"/>
    <p:sldId id="282" r:id="rId15"/>
    <p:sldId id="269" r:id="rId16"/>
    <p:sldId id="281" r:id="rId17"/>
    <p:sldId id="276" r:id="rId18"/>
    <p:sldId id="274" r:id="rId19"/>
    <p:sldId id="284" r:id="rId20"/>
    <p:sldId id="275" r:id="rId21"/>
    <p:sldId id="277" r:id="rId22"/>
    <p:sldId id="270" r:id="rId23"/>
    <p:sldId id="271" r:id="rId24"/>
    <p:sldId id="272" r:id="rId25"/>
    <p:sldId id="279" r:id="rId26"/>
    <p:sldId id="280" r:id="rId27"/>
    <p:sldId id="266" r:id="rId28"/>
    <p:sldId id="267" r:id="rId29"/>
    <p:sldId id="268" r:id="rId30"/>
    <p:sldId id="273" r:id="rId31"/>
    <p:sldId id="259" r:id="rId32"/>
    <p:sldId id="262" r:id="rId33"/>
    <p:sldId id="283" r:id="rId34"/>
    <p:sldId id="263" r:id="rId35"/>
    <p:sldId id="288" r:id="rId36"/>
    <p:sldId id="286" r:id="rId37"/>
    <p:sldId id="289" r:id="rId38"/>
    <p:sldId id="287" r:id="rId39"/>
    <p:sldId id="285" r:id="rId40"/>
    <p:sldId id="27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2688"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General</c:v>
                </c:pt>
              </c:strCache>
            </c:strRef>
          </c:tx>
          <c:invertIfNegative val="0"/>
          <c:cat>
            <c:strRef>
              <c:f>Sheet1!$A$2:$A$6</c:f>
              <c:strCache>
                <c:ptCount val="4"/>
                <c:pt idx="0">
                  <c:v>White</c:v>
                </c:pt>
                <c:pt idx="1">
                  <c:v>Black</c:v>
                </c:pt>
                <c:pt idx="2">
                  <c:v>Hispanic</c:v>
                </c:pt>
                <c:pt idx="3">
                  <c:v>Asian</c:v>
                </c:pt>
              </c:strCache>
            </c:strRef>
          </c:cat>
          <c:val>
            <c:numRef>
              <c:f>Sheet1!$B$2:$B$6</c:f>
              <c:numCache>
                <c:formatCode>General</c:formatCode>
                <c:ptCount val="5"/>
                <c:pt idx="0">
                  <c:v>55</c:v>
                </c:pt>
                <c:pt idx="1">
                  <c:v>15</c:v>
                </c:pt>
                <c:pt idx="2">
                  <c:v>25</c:v>
                </c:pt>
                <c:pt idx="3">
                  <c:v>14</c:v>
                </c:pt>
              </c:numCache>
            </c:numRef>
          </c:val>
          <c:extLst>
            <c:ext xmlns:c16="http://schemas.microsoft.com/office/drawing/2014/chart" uri="{C3380CC4-5D6E-409C-BE32-E72D297353CC}">
              <c16:uniqueId val="{00000000-9D5C-48D8-B17A-98C3FB0D488D}"/>
            </c:ext>
          </c:extLst>
        </c:ser>
        <c:ser>
          <c:idx val="1"/>
          <c:order val="1"/>
          <c:tx>
            <c:strRef>
              <c:f>Sheet1!$C$1</c:f>
              <c:strCache>
                <c:ptCount val="1"/>
                <c:pt idx="0">
                  <c:v>Victims</c:v>
                </c:pt>
              </c:strCache>
            </c:strRef>
          </c:tx>
          <c:invertIfNegative val="0"/>
          <c:cat>
            <c:strRef>
              <c:f>Sheet1!$A$2:$A$6</c:f>
              <c:strCache>
                <c:ptCount val="4"/>
                <c:pt idx="0">
                  <c:v>White</c:v>
                </c:pt>
                <c:pt idx="1">
                  <c:v>Black</c:v>
                </c:pt>
                <c:pt idx="2">
                  <c:v>Hispanic</c:v>
                </c:pt>
                <c:pt idx="3">
                  <c:v>Asian</c:v>
                </c:pt>
              </c:strCache>
            </c:strRef>
          </c:cat>
          <c:val>
            <c:numRef>
              <c:f>Sheet1!$C$2:$C$6</c:f>
              <c:numCache>
                <c:formatCode>General</c:formatCode>
                <c:ptCount val="5"/>
                <c:pt idx="0">
                  <c:v>25</c:v>
                </c:pt>
                <c:pt idx="1">
                  <c:v>40</c:v>
                </c:pt>
                <c:pt idx="2">
                  <c:v>20</c:v>
                </c:pt>
                <c:pt idx="3">
                  <c:v>2.8</c:v>
                </c:pt>
              </c:numCache>
            </c:numRef>
          </c:val>
          <c:extLst>
            <c:ext xmlns:c16="http://schemas.microsoft.com/office/drawing/2014/chart" uri="{C3380CC4-5D6E-409C-BE32-E72D297353CC}">
              <c16:uniqueId val="{00000001-9D5C-48D8-B17A-98C3FB0D488D}"/>
            </c:ext>
          </c:extLst>
        </c:ser>
        <c:dLbls>
          <c:showLegendKey val="0"/>
          <c:showVal val="0"/>
          <c:showCatName val="0"/>
          <c:showSerName val="0"/>
          <c:showPercent val="0"/>
          <c:showBubbleSize val="0"/>
        </c:dLbls>
        <c:gapWidth val="150"/>
        <c:axId val="113461120"/>
        <c:axId val="113462656"/>
      </c:barChart>
      <c:catAx>
        <c:axId val="113461120"/>
        <c:scaling>
          <c:orientation val="minMax"/>
        </c:scaling>
        <c:delete val="0"/>
        <c:axPos val="b"/>
        <c:numFmt formatCode="General" sourceLinked="0"/>
        <c:majorTickMark val="out"/>
        <c:minorTickMark val="none"/>
        <c:tickLblPos val="nextTo"/>
        <c:crossAx val="113462656"/>
        <c:crosses val="autoZero"/>
        <c:auto val="1"/>
        <c:lblAlgn val="ctr"/>
        <c:lblOffset val="100"/>
        <c:noMultiLvlLbl val="0"/>
      </c:catAx>
      <c:valAx>
        <c:axId val="113462656"/>
        <c:scaling>
          <c:orientation val="minMax"/>
        </c:scaling>
        <c:delete val="0"/>
        <c:axPos val="l"/>
        <c:majorGridlines/>
        <c:numFmt formatCode="General" sourceLinked="1"/>
        <c:majorTickMark val="out"/>
        <c:minorTickMark val="none"/>
        <c:tickLblPos val="nextTo"/>
        <c:crossAx val="11346112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2D95EC25-1300-4518-B73A-DF3F7E077B35}" type="datetimeFigureOut">
              <a:rPr lang="en-US" smtClean="0"/>
              <a:t>12/27/2019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2677476-4BAE-487E-9632-0E04CDD6C61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D95EC25-1300-4518-B73A-DF3F7E077B35}" type="datetimeFigureOut">
              <a:rPr lang="en-US" smtClean="0"/>
              <a:t>12/27/2019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77476-4BAE-487E-9632-0E04CDD6C61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D95EC25-1300-4518-B73A-DF3F7E077B35}" type="datetimeFigureOut">
              <a:rPr lang="en-US" smtClean="0"/>
              <a:t>12/27/2019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77476-4BAE-487E-9632-0E04CDD6C61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D95EC25-1300-4518-B73A-DF3F7E077B35}" type="datetimeFigureOut">
              <a:rPr lang="en-US" smtClean="0"/>
              <a:t>12/27/2019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77476-4BAE-487E-9632-0E04CDD6C61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D95EC25-1300-4518-B73A-DF3F7E077B35}" type="datetimeFigureOut">
              <a:rPr lang="en-US" smtClean="0"/>
              <a:t>12/27/2019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77476-4BAE-487E-9632-0E04CDD6C61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D95EC25-1300-4518-B73A-DF3F7E077B35}" type="datetimeFigureOut">
              <a:rPr lang="en-US" smtClean="0"/>
              <a:t>12/27/2019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677476-4BAE-487E-9632-0E04CDD6C61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D95EC25-1300-4518-B73A-DF3F7E077B35}" type="datetimeFigureOut">
              <a:rPr lang="en-US" smtClean="0"/>
              <a:t>12/27/2019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677476-4BAE-487E-9632-0E04CDD6C61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2D95EC25-1300-4518-B73A-DF3F7E077B35}" type="datetimeFigureOut">
              <a:rPr lang="en-US" smtClean="0"/>
              <a:t>12/27/2019</a:t>
            </a:fld>
            <a:endParaRPr lang="en-US"/>
          </a:p>
        </p:txBody>
      </p:sp>
      <p:sp>
        <p:nvSpPr>
          <p:cNvPr id="8" name="Slide Number Placeholder 7"/>
          <p:cNvSpPr>
            <a:spLocks noGrp="1"/>
          </p:cNvSpPr>
          <p:nvPr>
            <p:ph type="sldNum" sz="quarter" idx="11"/>
          </p:nvPr>
        </p:nvSpPr>
        <p:spPr/>
        <p:txBody>
          <a:bodyPr/>
          <a:lstStyle/>
          <a:p>
            <a:fld id="{C2677476-4BAE-487E-9632-0E04CDD6C612}"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5EC25-1300-4518-B73A-DF3F7E077B35}" type="datetimeFigureOut">
              <a:rPr lang="en-US" smtClean="0"/>
              <a:t>12/27/2019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677476-4BAE-487E-9632-0E04CDD6C61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D95EC25-1300-4518-B73A-DF3F7E077B35}" type="datetimeFigureOut">
              <a:rPr lang="en-US" smtClean="0"/>
              <a:t>12/27/2019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C2677476-4BAE-487E-9632-0E04CDD6C61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2D95EC25-1300-4518-B73A-DF3F7E077B35}" type="datetimeFigureOut">
              <a:rPr lang="en-US" smtClean="0"/>
              <a:t>12/27/2019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677476-4BAE-487E-9632-0E04CDD6C61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2D95EC25-1300-4518-B73A-DF3F7E077B35}" type="datetimeFigureOut">
              <a:rPr lang="en-US" smtClean="0"/>
              <a:t>12/27/2019</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C2677476-4BAE-487E-9632-0E04CDD6C61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missingkids.org/1in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hhs.gov/"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www.acf.hhs.gov/" TargetMode="Externa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467600" cy="1143000"/>
          </a:xfrm>
        </p:spPr>
        <p:txBody>
          <a:bodyPr/>
          <a:lstStyle/>
          <a:p>
            <a:r>
              <a:rPr lang="en-US" dirty="0"/>
              <a:t>What is Human Trafficking?</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286000"/>
            <a:ext cx="4724809" cy="23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73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Trafficking Victims</a:t>
            </a:r>
          </a:p>
        </p:txBody>
      </p:sp>
      <p:sp>
        <p:nvSpPr>
          <p:cNvPr id="3" name="Content Placeholder 2"/>
          <p:cNvSpPr>
            <a:spLocks noGrp="1"/>
          </p:cNvSpPr>
          <p:nvPr>
            <p:ph idx="1"/>
          </p:nvPr>
        </p:nvSpPr>
        <p:spPr>
          <a:xfrm>
            <a:off x="457200" y="1600200"/>
            <a:ext cx="8077200" cy="4525963"/>
          </a:xfrm>
        </p:spPr>
        <p:txBody>
          <a:bodyPr>
            <a:normAutofit fontScale="92500" lnSpcReduction="10000"/>
          </a:bodyPr>
          <a:lstStyle/>
          <a:p>
            <a:r>
              <a:rPr lang="en-US" dirty="0"/>
              <a:t>75‐95% sexually abused as children. 89% of prostituted persons are or were controlled by pimps when first entering the lifestyle.</a:t>
            </a:r>
          </a:p>
          <a:p>
            <a:endParaRPr lang="en-US" dirty="0"/>
          </a:p>
          <a:p>
            <a:r>
              <a:rPr lang="en-US" dirty="0"/>
              <a:t>In 2015, an estimated 1 out of 5 endangered runaways reported to the </a:t>
            </a:r>
            <a:r>
              <a:rPr lang="en-US" dirty="0">
                <a:hlinkClick r:id="rId2"/>
              </a:rPr>
              <a:t>National Center for Missing and Exploited Children</a:t>
            </a:r>
            <a:r>
              <a:rPr lang="en-US" dirty="0"/>
              <a:t> were likely child sex trafficking victims.</a:t>
            </a:r>
          </a:p>
          <a:p>
            <a:endParaRPr lang="en-US" dirty="0"/>
          </a:p>
          <a:p>
            <a:r>
              <a:rPr lang="en-US" dirty="0"/>
              <a:t>***FOSTER HOMES***</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715000"/>
            <a:ext cx="325755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0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a:t>Victims by race</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1479071"/>
            <a:ext cx="3962400" cy="419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5867400"/>
            <a:ext cx="5105400" cy="1200329"/>
          </a:xfrm>
          <a:prstGeom prst="rect">
            <a:avLst/>
          </a:prstGeom>
          <a:noFill/>
        </p:spPr>
        <p:txBody>
          <a:bodyPr wrap="square" rtlCol="0">
            <a:spAutoFit/>
          </a:bodyPr>
          <a:lstStyle/>
          <a:p>
            <a:pPr fontAlgn="base"/>
            <a:r>
              <a:rPr lang="en-US" u="sng" dirty="0">
                <a:hlinkClick r:id="rId3"/>
              </a:rPr>
              <a:t>U.S. Department of Health &amp; Human Services</a:t>
            </a:r>
            <a:endParaRPr lang="en-US" dirty="0"/>
          </a:p>
          <a:p>
            <a:pPr fontAlgn="base"/>
            <a:r>
              <a:rPr lang="en-US" dirty="0">
                <a:hlinkClick r:id="rId4"/>
              </a:rPr>
              <a:t>Administration for Children &amp; Families</a:t>
            </a:r>
            <a:endParaRPr lang="en-US" dirty="0"/>
          </a:p>
          <a:p>
            <a:br>
              <a:rPr lang="en-US" b="1" dirty="0"/>
            </a:br>
            <a:endParaRPr lang="en-US" dirty="0"/>
          </a:p>
        </p:txBody>
      </p:sp>
      <p:sp>
        <p:nvSpPr>
          <p:cNvPr id="5" name="TextBox 4"/>
          <p:cNvSpPr txBox="1"/>
          <p:nvPr/>
        </p:nvSpPr>
        <p:spPr>
          <a:xfrm>
            <a:off x="6172200" y="5257800"/>
            <a:ext cx="2133600" cy="381000"/>
          </a:xfrm>
          <a:prstGeom prst="rect">
            <a:avLst/>
          </a:prstGeom>
          <a:noFill/>
        </p:spPr>
        <p:txBody>
          <a:bodyPr wrap="square" rtlCol="0">
            <a:spAutoFit/>
          </a:bodyPr>
          <a:lstStyle/>
          <a:p>
            <a:r>
              <a:rPr lang="en-US" dirty="0"/>
              <a:t>April 2015</a:t>
            </a:r>
          </a:p>
        </p:txBody>
      </p:sp>
    </p:spTree>
    <p:extLst>
      <p:ext uri="{BB962C8B-B14F-4D97-AF65-F5344CB8AC3E}">
        <p14:creationId xmlns:p14="http://schemas.microsoft.com/office/powerpoint/2010/main" val="352473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Comparing Demographics Of Victims To General Population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6674251"/>
              </p:ext>
            </p:extLst>
          </p:nvPr>
        </p:nvGraphicFramePr>
        <p:xfrm>
          <a:off x="457200" y="1600200"/>
          <a:ext cx="7467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9199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6699897" cy="6108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470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bcgalveston.com/wp-content/uploads/2013/09/vyg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59055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620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971" y="1570038"/>
            <a:ext cx="7467600" cy="5059362"/>
          </a:xfrm>
        </p:spPr>
        <p:txBody>
          <a:bodyPr>
            <a:normAutofit/>
          </a:bodyPr>
          <a:lstStyle/>
          <a:p>
            <a:r>
              <a:rPr lang="en-US" dirty="0"/>
              <a:t>Romeo Pimp</a:t>
            </a:r>
          </a:p>
          <a:p>
            <a:endParaRPr lang="en-US" dirty="0"/>
          </a:p>
          <a:p>
            <a:endParaRPr lang="en-US" dirty="0"/>
          </a:p>
          <a:p>
            <a:endParaRPr lang="en-US" dirty="0"/>
          </a:p>
          <a:p>
            <a:endParaRPr lang="en-US" dirty="0"/>
          </a:p>
          <a:p>
            <a:endParaRPr lang="en-US" dirty="0"/>
          </a:p>
          <a:p>
            <a:endParaRPr lang="en-US" dirty="0"/>
          </a:p>
        </p:txBody>
      </p:sp>
      <p:sp>
        <p:nvSpPr>
          <p:cNvPr id="4" name="Title 1"/>
          <p:cNvSpPr txBox="1">
            <a:spLocks/>
          </p:cNvSpPr>
          <p:nvPr/>
        </p:nvSpPr>
        <p:spPr>
          <a:xfrm>
            <a:off x="609600" y="427038"/>
            <a:ext cx="7467600" cy="1143000"/>
          </a:xfrm>
          <a:prstGeom prst="rect">
            <a:avLst/>
          </a:prstGeom>
        </p:spPr>
        <p:txBody>
          <a:bodyPr vert="horz" lIns="45720" rIns="45720" anchor="ctr">
            <a:normAutofit fontScale="925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t>How they get into the lifestyle	</a:t>
            </a:r>
            <a:endParaRPr lang="en-US" dirty="0"/>
          </a:p>
        </p:txBody>
      </p:sp>
      <p:pic>
        <p:nvPicPr>
          <p:cNvPr id="1331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490421"/>
            <a:ext cx="28956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215" y="1587623"/>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062" y="3657600"/>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54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0"/>
            <a:ext cx="7467600" cy="4525963"/>
          </a:xfrm>
        </p:spPr>
        <p:txBody>
          <a:bodyPr/>
          <a:lstStyle/>
          <a:p>
            <a:r>
              <a:rPr lang="en-US" dirty="0"/>
              <a:t>Gorilla Pimp</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502877"/>
            <a:ext cx="35814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81200"/>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852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70932"/>
            <a:ext cx="7543800" cy="707886"/>
          </a:xfrm>
          <a:prstGeom prst="rect">
            <a:avLst/>
          </a:prstGeom>
          <a:noFill/>
        </p:spPr>
        <p:txBody>
          <a:bodyPr wrap="square" rtlCol="0">
            <a:spAutoFit/>
          </a:bodyPr>
          <a:lstStyle/>
          <a:p>
            <a:r>
              <a:rPr lang="en-US" sz="4000" dirty="0"/>
              <a:t>Why get in the lifestyle?</a:t>
            </a:r>
          </a:p>
        </p:txBody>
      </p:sp>
      <p:sp>
        <p:nvSpPr>
          <p:cNvPr id="5" name="TextBox 4"/>
          <p:cNvSpPr txBox="1"/>
          <p:nvPr/>
        </p:nvSpPr>
        <p:spPr>
          <a:xfrm>
            <a:off x="1828800" y="1371600"/>
            <a:ext cx="62484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Feel acceptance</a:t>
            </a:r>
          </a:p>
          <a:p>
            <a:pPr marL="285750" indent="-285750">
              <a:buFont typeface="Arial" panose="020B0604020202020204" pitchFamily="34" charset="0"/>
              <a:buChar char="•"/>
            </a:pPr>
            <a:r>
              <a:rPr lang="en-US" sz="2800" dirty="0"/>
              <a:t>Feel wanted</a:t>
            </a:r>
          </a:p>
          <a:p>
            <a:pPr marL="285750" indent="-285750">
              <a:buFont typeface="Arial" panose="020B0604020202020204" pitchFamily="34" charset="0"/>
              <a:buChar char="•"/>
            </a:pPr>
            <a:r>
              <a:rPr lang="en-US" sz="2800" dirty="0"/>
              <a:t>Glamour</a:t>
            </a:r>
          </a:p>
          <a:p>
            <a:pPr marL="742950" lvl="1" indent="-285750">
              <a:buFont typeface="Arial" panose="020B0604020202020204" pitchFamily="34" charset="0"/>
              <a:buChar char="•"/>
            </a:pPr>
            <a:r>
              <a:rPr lang="en-US" sz="2800" dirty="0"/>
              <a:t>$$$,          Fancy Cars,       Getting high       Material things</a:t>
            </a:r>
          </a:p>
          <a:p>
            <a:pPr marL="742950" lvl="1" indent="-28575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Lack of Role Model/Family support</a:t>
            </a:r>
          </a:p>
          <a:p>
            <a:pPr marL="457200" indent="-457200">
              <a:buFont typeface="Arial" panose="020B0604020202020204" pitchFamily="34" charset="0"/>
              <a:buChar char="•"/>
            </a:pPr>
            <a:r>
              <a:rPr lang="en-US" sz="2800" dirty="0"/>
              <a:t>Peer Pressure (Foster Homes)</a:t>
            </a:r>
          </a:p>
          <a:p>
            <a:pPr marL="457200" indent="-457200">
              <a:buFont typeface="Arial" panose="020B0604020202020204" pitchFamily="34" charset="0"/>
              <a:buChar char="•"/>
            </a:pPr>
            <a:r>
              <a:rPr lang="en-US" sz="2800" dirty="0"/>
              <a:t>Society?? Music, TV</a:t>
            </a:r>
          </a:p>
          <a:p>
            <a:pPr marL="457200" indent="-457200">
              <a:buFont typeface="Arial" panose="020B0604020202020204" pitchFamily="34" charset="0"/>
              <a:buChar char="•"/>
            </a:pPr>
            <a:endParaRPr lang="en-US" sz="2800" dirty="0"/>
          </a:p>
        </p:txBody>
      </p:sp>
      <p:pic>
        <p:nvPicPr>
          <p:cNvPr id="6148" name="Picture 4" descr="C:\Users\475\AppData\Local\Microsoft\Windows\Temporary Internet Files\Content.IE5\NYJYGHXC\drugs[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3990" y="3185158"/>
            <a:ext cx="487681" cy="4876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475\AppData\Local\Microsoft\Windows\Temporary Internet Files\Content.IE5\TJM2XE1O\clipart027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7716" y="2694304"/>
            <a:ext cx="864717" cy="490854"/>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475\AppData\Local\Microsoft\Windows\Temporary Internet Files\Content.IE5\UI9R32UO\car-29078_64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492053"/>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475\AppData\Local\Microsoft\Windows\Temporary Internet Files\Content.IE5\NYJYGHXC\purse-308879_64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6862" y="3040449"/>
            <a:ext cx="914400" cy="88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7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6148"/>
                                        </p:tgtEl>
                                        <p:attrNameLst>
                                          <p:attrName>style.visibility</p:attrName>
                                        </p:attrNameLst>
                                      </p:cBhvr>
                                      <p:to>
                                        <p:strVal val="visible"/>
                                      </p:to>
                                    </p:set>
                                    <p:animEffect transition="in" filter="circle(in)">
                                      <p:cBhvr>
                                        <p:cTn id="41" dur="2000"/>
                                        <p:tgtEl>
                                          <p:spTgt spid="614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155"/>
                                        </p:tgtEl>
                                        <p:attrNameLst>
                                          <p:attrName>style.visibility</p:attrName>
                                        </p:attrNameLst>
                                      </p:cBhvr>
                                      <p:to>
                                        <p:strVal val="visible"/>
                                      </p:to>
                                    </p:set>
                                    <p:anim calcmode="lin" valueType="num">
                                      <p:cBhvr additive="base">
                                        <p:cTn id="46" dur="500" fill="hold"/>
                                        <p:tgtEl>
                                          <p:spTgt spid="6155"/>
                                        </p:tgtEl>
                                        <p:attrNameLst>
                                          <p:attrName>ppt_x</p:attrName>
                                        </p:attrNameLst>
                                      </p:cBhvr>
                                      <p:tavLst>
                                        <p:tav tm="0">
                                          <p:val>
                                            <p:strVal val="#ppt_x"/>
                                          </p:val>
                                        </p:tav>
                                        <p:tav tm="100000">
                                          <p:val>
                                            <p:strVal val="#ppt_x"/>
                                          </p:val>
                                        </p:tav>
                                      </p:tavLst>
                                    </p:anim>
                                    <p:anim calcmode="lin" valueType="num">
                                      <p:cBhvr additive="base">
                                        <p:cTn id="47" dur="500" fill="hold"/>
                                        <p:tgtEl>
                                          <p:spTgt spid="615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1000"/>
                                        <p:tgtEl>
                                          <p:spTgt spid="5">
                                            <p:txEl>
                                              <p:pRg st="5" end="5"/>
                                            </p:txEl>
                                          </p:spTgt>
                                        </p:tgtEl>
                                      </p:cBhvr>
                                    </p:animEffect>
                                    <p:anim calcmode="lin" valueType="num">
                                      <p:cBhvr>
                                        <p:cTn id="5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Effect transition="in" filter="fade">
                                      <p:cBhvr>
                                        <p:cTn id="59" dur="1000"/>
                                        <p:tgtEl>
                                          <p:spTgt spid="5">
                                            <p:txEl>
                                              <p:pRg st="6" end="6"/>
                                            </p:txEl>
                                          </p:spTgt>
                                        </p:tgtEl>
                                      </p:cBhvr>
                                    </p:animEffect>
                                    <p:anim calcmode="lin" valueType="num">
                                      <p:cBhvr>
                                        <p:cTn id="6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5">
                                            <p:txEl>
                                              <p:pRg st="7" end="7"/>
                                            </p:txEl>
                                          </p:spTgt>
                                        </p:tgtEl>
                                        <p:attrNameLst>
                                          <p:attrName>style.visibility</p:attrName>
                                        </p:attrNameLst>
                                      </p:cBhvr>
                                      <p:to>
                                        <p:strVal val="visible"/>
                                      </p:to>
                                    </p:set>
                                    <p:animEffect transition="in" filter="fade">
                                      <p:cBhvr>
                                        <p:cTn id="66" dur="1000"/>
                                        <p:tgtEl>
                                          <p:spTgt spid="5">
                                            <p:txEl>
                                              <p:pRg st="7" end="7"/>
                                            </p:txEl>
                                          </p:spTgt>
                                        </p:tgtEl>
                                      </p:cBhvr>
                                    </p:animEffect>
                                    <p:anim calcmode="lin" valueType="num">
                                      <p:cBhvr>
                                        <p:cTn id="6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noAutofit/>
          </a:bodyPr>
          <a:lstStyle/>
          <a:p>
            <a:pPr marL="36576" indent="0" algn="ctr">
              <a:buNone/>
            </a:pPr>
            <a:r>
              <a:rPr lang="en-US" sz="1400" dirty="0"/>
              <a:t>You know I - thug </a:t>
            </a:r>
            <a:r>
              <a:rPr lang="en-US" sz="1400" dirty="0" err="1"/>
              <a:t>em</a:t>
            </a:r>
            <a:r>
              <a:rPr lang="en-US" sz="1400" dirty="0"/>
              <a:t>, fuck </a:t>
            </a:r>
            <a:r>
              <a:rPr lang="en-US" sz="1400" dirty="0" err="1"/>
              <a:t>em</a:t>
            </a:r>
            <a:r>
              <a:rPr lang="en-US" sz="1400" dirty="0"/>
              <a:t>, love </a:t>
            </a:r>
            <a:r>
              <a:rPr lang="en-US" sz="1400" dirty="0" err="1"/>
              <a:t>em</a:t>
            </a:r>
            <a:r>
              <a:rPr lang="en-US" sz="1400" dirty="0"/>
              <a:t>, leave </a:t>
            </a:r>
            <a:r>
              <a:rPr lang="en-US" sz="1400" dirty="0" err="1"/>
              <a:t>em</a:t>
            </a:r>
            <a:br>
              <a:rPr lang="en-US" sz="1400" dirty="0"/>
            </a:br>
            <a:r>
              <a:rPr lang="en-US" sz="1400" dirty="0"/>
              <a:t>Cause I don't fuckin need </a:t>
            </a:r>
            <a:r>
              <a:rPr lang="en-US" sz="1400" dirty="0" err="1"/>
              <a:t>em</a:t>
            </a:r>
            <a:br>
              <a:rPr lang="en-US" sz="1400" dirty="0"/>
            </a:br>
            <a:r>
              <a:rPr lang="en-US" sz="1400" dirty="0"/>
              <a:t>Take </a:t>
            </a:r>
            <a:r>
              <a:rPr lang="en-US" sz="1400" dirty="0" err="1"/>
              <a:t>em</a:t>
            </a:r>
            <a:r>
              <a:rPr lang="en-US" sz="1400" dirty="0"/>
              <a:t> out the hood, keep </a:t>
            </a:r>
            <a:r>
              <a:rPr lang="en-US" sz="1400" dirty="0" err="1"/>
              <a:t>em</a:t>
            </a:r>
            <a:r>
              <a:rPr lang="en-US" sz="1400" dirty="0"/>
              <a:t> </a:t>
            </a:r>
            <a:r>
              <a:rPr lang="en-US" sz="1400" dirty="0" err="1"/>
              <a:t>lookin</a:t>
            </a:r>
            <a:r>
              <a:rPr lang="en-US" sz="1400" dirty="0"/>
              <a:t> good</a:t>
            </a:r>
            <a:br>
              <a:rPr lang="en-US" sz="1400" dirty="0"/>
            </a:br>
            <a:r>
              <a:rPr lang="en-US" sz="1400" dirty="0"/>
              <a:t>But I don't fuckin feed </a:t>
            </a:r>
            <a:r>
              <a:rPr lang="en-US" sz="1400" dirty="0" err="1"/>
              <a:t>em</a:t>
            </a:r>
            <a:br>
              <a:rPr lang="en-US" sz="1400" dirty="0"/>
            </a:br>
            <a:r>
              <a:rPr lang="en-US" sz="1400" dirty="0"/>
              <a:t>First time they fuss I'm </a:t>
            </a:r>
            <a:r>
              <a:rPr lang="en-US" sz="1400" dirty="0" err="1"/>
              <a:t>breezin</a:t>
            </a:r>
            <a:br>
              <a:rPr lang="en-US" sz="1400" dirty="0"/>
            </a:br>
            <a:r>
              <a:rPr lang="en-US" sz="1400" dirty="0" err="1"/>
              <a:t>Talkin</a:t>
            </a:r>
            <a:r>
              <a:rPr lang="en-US" sz="1400" dirty="0"/>
              <a:t> bout, "What's the reasons?"</a:t>
            </a:r>
            <a:br>
              <a:rPr lang="en-US" sz="1400" dirty="0"/>
            </a:br>
            <a:r>
              <a:rPr lang="en-US" sz="1400" dirty="0"/>
              <a:t>I'm a pimp in every sense of the word, bitch</a:t>
            </a:r>
            <a:br>
              <a:rPr lang="en-US" sz="1400" dirty="0"/>
            </a:br>
            <a:r>
              <a:rPr lang="en-US" sz="1400" dirty="0"/>
              <a:t>Better trust than believe </a:t>
            </a:r>
            <a:r>
              <a:rPr lang="en-US" sz="1400" dirty="0" err="1"/>
              <a:t>em</a:t>
            </a:r>
            <a:br>
              <a:rPr lang="en-US" sz="1400" dirty="0"/>
            </a:br>
            <a:r>
              <a:rPr lang="en-US" sz="1400" dirty="0"/>
              <a:t>In the cut where I keep </a:t>
            </a:r>
            <a:r>
              <a:rPr lang="en-US" sz="1400" dirty="0" err="1"/>
              <a:t>em</a:t>
            </a:r>
            <a:br>
              <a:rPr lang="en-US" sz="1400" dirty="0"/>
            </a:br>
            <a:r>
              <a:rPr lang="en-US" sz="1400" dirty="0" err="1"/>
              <a:t>til</a:t>
            </a:r>
            <a:r>
              <a:rPr lang="en-US" sz="1400" dirty="0"/>
              <a:t> I need a nut, </a:t>
            </a:r>
            <a:r>
              <a:rPr lang="en-US" sz="1400" dirty="0" err="1"/>
              <a:t>til</a:t>
            </a:r>
            <a:r>
              <a:rPr lang="en-US" sz="1400" dirty="0"/>
              <a:t> I need to beat the guts</a:t>
            </a:r>
            <a:br>
              <a:rPr lang="en-US" sz="1400" dirty="0"/>
            </a:br>
            <a:r>
              <a:rPr lang="en-US" sz="1400" dirty="0"/>
              <a:t>Then it's, beep </a:t>
            </a:r>
            <a:r>
              <a:rPr lang="en-US" sz="1400" dirty="0" err="1"/>
              <a:t>beep</a:t>
            </a:r>
            <a:r>
              <a:rPr lang="en-US" sz="1400" dirty="0"/>
              <a:t> and I'm </a:t>
            </a:r>
            <a:r>
              <a:rPr lang="en-US" sz="1400" dirty="0" err="1"/>
              <a:t>pickin</a:t>
            </a:r>
            <a:r>
              <a:rPr lang="en-US" sz="1400" dirty="0"/>
              <a:t> </a:t>
            </a:r>
            <a:r>
              <a:rPr lang="en-US" sz="1400" dirty="0" err="1"/>
              <a:t>em</a:t>
            </a:r>
            <a:r>
              <a:rPr lang="en-US" sz="1400" dirty="0"/>
              <a:t> up</a:t>
            </a:r>
            <a:br>
              <a:rPr lang="en-US" sz="1400" dirty="0"/>
            </a:br>
            <a:r>
              <a:rPr lang="en-US" sz="1400" dirty="0"/>
              <a:t>Let </a:t>
            </a:r>
            <a:r>
              <a:rPr lang="en-US" sz="1400" dirty="0" err="1"/>
              <a:t>em</a:t>
            </a:r>
            <a:r>
              <a:rPr lang="en-US" sz="1400" dirty="0"/>
              <a:t> play with the dick in the truck</a:t>
            </a:r>
            <a:br>
              <a:rPr lang="en-US" sz="1400" dirty="0"/>
            </a:br>
            <a:r>
              <a:rPr lang="en-US" sz="1400" dirty="0"/>
              <a:t>Many chicks </a:t>
            </a:r>
            <a:r>
              <a:rPr lang="en-US" sz="1400" dirty="0" err="1"/>
              <a:t>wanna</a:t>
            </a:r>
            <a:r>
              <a:rPr lang="en-US" sz="1400" dirty="0"/>
              <a:t> put </a:t>
            </a:r>
            <a:r>
              <a:rPr lang="en-US" sz="1400" dirty="0" err="1"/>
              <a:t>Jigga</a:t>
            </a:r>
            <a:r>
              <a:rPr lang="en-US" sz="1400" dirty="0"/>
              <a:t> fist in cuffs</a:t>
            </a:r>
            <a:br>
              <a:rPr lang="en-US" sz="1400" dirty="0"/>
            </a:br>
            <a:r>
              <a:rPr lang="en-US" sz="1400" dirty="0"/>
              <a:t>Divorce him and split his bucks</a:t>
            </a:r>
            <a:br>
              <a:rPr lang="en-US" sz="1400" dirty="0"/>
            </a:br>
            <a:r>
              <a:rPr lang="en-US" sz="1400" dirty="0"/>
              <a:t>Just because you got good head, </a:t>
            </a:r>
            <a:r>
              <a:rPr lang="en-US" sz="1400" dirty="0" err="1"/>
              <a:t>I'ma</a:t>
            </a:r>
            <a:r>
              <a:rPr lang="en-US" sz="1400" dirty="0"/>
              <a:t> break bread</a:t>
            </a:r>
            <a:br>
              <a:rPr lang="en-US" sz="1400" dirty="0"/>
            </a:br>
            <a:r>
              <a:rPr lang="en-US" sz="1400" dirty="0"/>
              <a:t>so you can be </a:t>
            </a:r>
            <a:r>
              <a:rPr lang="en-US" sz="1400" dirty="0" err="1"/>
              <a:t>livin</a:t>
            </a:r>
            <a:r>
              <a:rPr lang="en-US" sz="1400" dirty="0"/>
              <a:t> it up? Shit I..</a:t>
            </a:r>
            <a:br>
              <a:rPr lang="en-US" sz="1400" dirty="0"/>
            </a:br>
            <a:r>
              <a:rPr lang="en-US" sz="1400" dirty="0"/>
              <a:t>parts with </a:t>
            </a:r>
            <a:r>
              <a:rPr lang="en-US" sz="1400" dirty="0" err="1"/>
              <a:t>nothin</a:t>
            </a:r>
            <a:r>
              <a:rPr lang="en-US" sz="1400" dirty="0"/>
              <a:t>, </a:t>
            </a:r>
            <a:r>
              <a:rPr lang="en-US" sz="1400" dirty="0" err="1"/>
              <a:t>y'all</a:t>
            </a:r>
            <a:r>
              <a:rPr lang="en-US" sz="1400" dirty="0"/>
              <a:t> be </a:t>
            </a:r>
            <a:r>
              <a:rPr lang="en-US" sz="1400" dirty="0" err="1"/>
              <a:t>frontin</a:t>
            </a:r>
            <a:br>
              <a:rPr lang="en-US" sz="1400" dirty="0"/>
            </a:br>
            <a:r>
              <a:rPr lang="en-US" sz="1400" dirty="0"/>
              <a:t>Me give my heart to a woman?</a:t>
            </a:r>
            <a:br>
              <a:rPr lang="en-US" sz="1400" dirty="0"/>
            </a:br>
            <a:r>
              <a:rPr lang="en-US" sz="1400" dirty="0"/>
              <a:t>Not for </a:t>
            </a:r>
            <a:r>
              <a:rPr lang="en-US" sz="1400" dirty="0" err="1"/>
              <a:t>nothin</a:t>
            </a:r>
            <a:r>
              <a:rPr lang="en-US" sz="1400" dirty="0"/>
              <a:t>, never happen</a:t>
            </a:r>
            <a:br>
              <a:rPr lang="en-US" sz="1400" dirty="0"/>
            </a:br>
            <a:r>
              <a:rPr lang="en-US" sz="1400" dirty="0"/>
              <a:t>I'll be forever </a:t>
            </a:r>
            <a:r>
              <a:rPr lang="en-US" sz="1400" dirty="0" err="1"/>
              <a:t>mackin</a:t>
            </a:r>
            <a:br>
              <a:rPr lang="en-US" sz="1400" dirty="0"/>
            </a:br>
            <a:r>
              <a:rPr lang="en-US" sz="1400" dirty="0"/>
              <a:t>Heart cold as assassins, I got no passion</a:t>
            </a:r>
            <a:br>
              <a:rPr lang="en-US" sz="1400" dirty="0"/>
            </a:br>
            <a:r>
              <a:rPr lang="en-US" sz="1400" dirty="0"/>
              <a:t>I got no patience</a:t>
            </a:r>
            <a:br>
              <a:rPr lang="en-US" sz="1400" dirty="0"/>
            </a:br>
            <a:r>
              <a:rPr lang="en-US" sz="1400" dirty="0"/>
              <a:t>And I hate </a:t>
            </a:r>
            <a:r>
              <a:rPr lang="en-US" sz="1400" dirty="0" err="1"/>
              <a:t>waitin</a:t>
            </a:r>
            <a:r>
              <a:rPr lang="en-US" sz="1400" dirty="0"/>
              <a:t>..</a:t>
            </a:r>
            <a:br>
              <a:rPr lang="en-US" sz="1400" dirty="0"/>
            </a:br>
            <a:r>
              <a:rPr lang="en-US" sz="1400" dirty="0"/>
              <a:t>Hoe get </a:t>
            </a:r>
            <a:r>
              <a:rPr lang="en-US" sz="1400" dirty="0" err="1"/>
              <a:t>yo</a:t>
            </a:r>
            <a:r>
              <a:rPr lang="en-US" sz="1400" dirty="0"/>
              <a:t>' ass in</a:t>
            </a:r>
            <a:br>
              <a:rPr lang="en-US" sz="1400" dirty="0"/>
            </a:br>
            <a:r>
              <a:rPr lang="en-US" sz="1400" dirty="0"/>
              <a:t>And let's RI-I-I-I-I-IDE.. check </a:t>
            </a:r>
            <a:r>
              <a:rPr lang="en-US" sz="1400" dirty="0" err="1"/>
              <a:t>em</a:t>
            </a:r>
            <a:r>
              <a:rPr lang="en-US" sz="1400" dirty="0"/>
              <a:t> out now</a:t>
            </a:r>
            <a:br>
              <a:rPr lang="en-US" sz="1400" dirty="0"/>
            </a:br>
            <a:r>
              <a:rPr lang="en-US" sz="1400" dirty="0"/>
              <a:t>RI-I-I-I-I-IDE, yeah</a:t>
            </a:r>
            <a:br>
              <a:rPr lang="en-US" sz="1400" dirty="0"/>
            </a:br>
            <a:r>
              <a:rPr lang="en-US" sz="1400" dirty="0"/>
              <a:t>And let's RI-I-I-I-I-IDE.. check </a:t>
            </a:r>
            <a:r>
              <a:rPr lang="en-US" sz="1400" dirty="0" err="1"/>
              <a:t>em</a:t>
            </a:r>
            <a:r>
              <a:rPr lang="en-US" sz="1400" dirty="0"/>
              <a:t> out now</a:t>
            </a:r>
            <a:br>
              <a:rPr lang="en-US" sz="1400" dirty="0"/>
            </a:br>
            <a:r>
              <a:rPr lang="en-US" sz="1400" dirty="0"/>
              <a:t>RI-I-I-I-I-IDE, yeah</a:t>
            </a:r>
          </a:p>
        </p:txBody>
      </p:sp>
    </p:spTree>
    <p:extLst>
      <p:ext uri="{BB962C8B-B14F-4D97-AF65-F5344CB8AC3E}">
        <p14:creationId xmlns:p14="http://schemas.microsoft.com/office/powerpoint/2010/main" val="385321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475\AppData\Local\Microsoft\Windows\Temporary Internet Files\Content.IE5\TJM2XE1O\R11_Music_aaaa-_001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74431"/>
            <a:ext cx="439924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475\AppData\Local\Microsoft\Windows\Temporary Internet Files\Content.IE5\TJM2XE1O\R11_Music_aaaa-_001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609600"/>
            <a:ext cx="439924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4648200"/>
            <a:ext cx="7620000" cy="1446550"/>
          </a:xfrm>
          <a:prstGeom prst="rect">
            <a:avLst/>
          </a:prstGeom>
          <a:noFill/>
        </p:spPr>
        <p:txBody>
          <a:bodyPr wrap="square" rtlCol="0">
            <a:spAutoFit/>
          </a:bodyPr>
          <a:lstStyle/>
          <a:p>
            <a:r>
              <a:rPr lang="en-US" sz="8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MUSIC VIDEO</a:t>
            </a:r>
          </a:p>
        </p:txBody>
      </p:sp>
    </p:spTree>
    <p:extLst>
      <p:ext uri="{BB962C8B-B14F-4D97-AF65-F5344CB8AC3E}">
        <p14:creationId xmlns:p14="http://schemas.microsoft.com/office/powerpoint/2010/main" val="118064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Human Trafficking/ Sex Trafficking</a:t>
            </a:r>
          </a:p>
        </p:txBody>
      </p:sp>
      <p:sp>
        <p:nvSpPr>
          <p:cNvPr id="3" name="Content Placeholder 2"/>
          <p:cNvSpPr>
            <a:spLocks noGrp="1"/>
          </p:cNvSpPr>
          <p:nvPr>
            <p:ph idx="1"/>
          </p:nvPr>
        </p:nvSpPr>
        <p:spPr/>
        <p:txBody>
          <a:bodyPr/>
          <a:lstStyle/>
          <a:p>
            <a:r>
              <a:rPr lang="en-US" dirty="0"/>
              <a:t>Any person who deprives or violates the personal liberty of another with the intent obtain forced labor or services, is guilty of human trafficking and shall be punished by imprisonment in the state prison for 5, 8, or 12 years and a fine of not more than five hundred thousand dollars ($500,000).  ~PC236.2</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5105400"/>
            <a:ext cx="1981200" cy="145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242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047750"/>
            <a:ext cx="476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4095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REALITY</a:t>
            </a:r>
          </a:p>
        </p:txBody>
      </p:sp>
      <p:sp>
        <p:nvSpPr>
          <p:cNvPr id="3" name="Content Placeholder 2"/>
          <p:cNvSpPr>
            <a:spLocks noGrp="1"/>
          </p:cNvSpPr>
          <p:nvPr>
            <p:ph idx="1"/>
          </p:nvPr>
        </p:nvSpPr>
        <p:spPr/>
        <p:txBody>
          <a:bodyPr/>
          <a:lstStyle/>
          <a:p>
            <a:r>
              <a:rPr lang="en-US" dirty="0"/>
              <a:t>https://www.youtube.com/watch?v=vp9nASeiyLM&amp;feature=share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4160492"/>
            <a:ext cx="1484100" cy="197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2277" y="4267200"/>
            <a:ext cx="2638400" cy="1978800"/>
          </a:xfrm>
          <a:prstGeom prst="rect">
            <a:avLst/>
          </a:prstGeom>
        </p:spPr>
      </p:pic>
    </p:spTree>
    <p:extLst>
      <p:ext uri="{BB962C8B-B14F-4D97-AF65-F5344CB8AC3E}">
        <p14:creationId xmlns:p14="http://schemas.microsoft.com/office/powerpoint/2010/main" val="3484729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Sex Trafficking Terms</a:t>
            </a:r>
          </a:p>
        </p:txBody>
      </p:sp>
      <p:sp>
        <p:nvSpPr>
          <p:cNvPr id="3" name="Content Placeholder 2"/>
          <p:cNvSpPr>
            <a:spLocks noGrp="1"/>
          </p:cNvSpPr>
          <p:nvPr>
            <p:ph idx="1"/>
          </p:nvPr>
        </p:nvSpPr>
        <p:spPr>
          <a:xfrm>
            <a:off x="457200" y="1524000"/>
            <a:ext cx="7543800" cy="4876800"/>
          </a:xfrm>
        </p:spPr>
        <p:txBody>
          <a:bodyPr>
            <a:normAutofit fontScale="77500" lnSpcReduction="20000"/>
          </a:bodyPr>
          <a:lstStyle/>
          <a:p>
            <a:r>
              <a:rPr lang="en-US" dirty="0"/>
              <a:t>Daddy – Name For Pimp</a:t>
            </a:r>
          </a:p>
          <a:p>
            <a:r>
              <a:rPr lang="en-US" dirty="0"/>
              <a:t>Out of pocket – No Pimp (Bullied Into Getting a Pimp)</a:t>
            </a:r>
          </a:p>
          <a:p>
            <a:r>
              <a:rPr lang="en-US" dirty="0"/>
              <a:t>In pocket – Controlled By a Pimp</a:t>
            </a:r>
          </a:p>
          <a:p>
            <a:r>
              <a:rPr lang="en-US" dirty="0"/>
              <a:t>Folks – Other People Under Control of Pimp</a:t>
            </a:r>
          </a:p>
          <a:p>
            <a:r>
              <a:rPr lang="en-US" dirty="0"/>
              <a:t>Sister in law – Name for Girls Under Same Pimp</a:t>
            </a:r>
          </a:p>
          <a:p>
            <a:r>
              <a:rPr lang="en-US" dirty="0"/>
              <a:t>Bottom (Bitch) – Supervises Other Girls</a:t>
            </a:r>
          </a:p>
          <a:p>
            <a:r>
              <a:rPr lang="en-US" dirty="0"/>
              <a:t>Branding – Tattoo or Carving</a:t>
            </a:r>
          </a:p>
          <a:p>
            <a:r>
              <a:rPr lang="en-US" dirty="0"/>
              <a:t>Automatic – Routine Work (Pimp in Custody)</a:t>
            </a:r>
          </a:p>
          <a:p>
            <a:r>
              <a:rPr lang="en-US" dirty="0"/>
              <a:t>Stable – Group of Girls Belonging to a Pimp</a:t>
            </a:r>
          </a:p>
          <a:p>
            <a:r>
              <a:rPr lang="en-US" dirty="0"/>
              <a:t>Track/Blade – Area Known for Pimping Activity</a:t>
            </a:r>
          </a:p>
          <a:p>
            <a:r>
              <a:rPr lang="en-US" dirty="0"/>
              <a:t>Circuit – Areas Girls Work</a:t>
            </a:r>
          </a:p>
          <a:p>
            <a:r>
              <a:rPr lang="en-US" dirty="0"/>
              <a:t>Trick - Customer</a:t>
            </a:r>
          </a:p>
          <a:p>
            <a:r>
              <a:rPr lang="en-US" dirty="0"/>
              <a:t>John - Customer	</a:t>
            </a:r>
          </a:p>
        </p:txBody>
      </p:sp>
    </p:spTree>
    <p:extLst>
      <p:ext uri="{BB962C8B-B14F-4D97-AF65-F5344CB8AC3E}">
        <p14:creationId xmlns:p14="http://schemas.microsoft.com/office/powerpoint/2010/main" val="89190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Signs and Symptoms	</a:t>
            </a:r>
          </a:p>
        </p:txBody>
      </p:sp>
      <p:sp>
        <p:nvSpPr>
          <p:cNvPr id="3" name="Content Placeholder 2"/>
          <p:cNvSpPr>
            <a:spLocks noGrp="1"/>
          </p:cNvSpPr>
          <p:nvPr>
            <p:ph idx="1"/>
          </p:nvPr>
        </p:nvSpPr>
        <p:spPr/>
        <p:txBody>
          <a:bodyPr>
            <a:normAutofit fontScale="92500" lnSpcReduction="10000"/>
          </a:bodyPr>
          <a:lstStyle/>
          <a:p>
            <a:r>
              <a:rPr lang="en-US" dirty="0"/>
              <a:t>Tattoos</a:t>
            </a:r>
          </a:p>
          <a:p>
            <a:pPr lvl="1"/>
            <a:r>
              <a:rPr lang="en-US" dirty="0"/>
              <a:t>Crowns</a:t>
            </a:r>
          </a:p>
          <a:p>
            <a:pPr lvl="1"/>
            <a:r>
              <a:rPr lang="en-US" dirty="0"/>
              <a:t>“Daddy’s girl”</a:t>
            </a:r>
          </a:p>
          <a:p>
            <a:r>
              <a:rPr lang="en-US" dirty="0"/>
              <a:t>Bruising</a:t>
            </a:r>
          </a:p>
          <a:p>
            <a:endParaRPr lang="en-US" dirty="0"/>
          </a:p>
          <a:p>
            <a:endParaRPr lang="en-US" dirty="0"/>
          </a:p>
          <a:p>
            <a:r>
              <a:rPr lang="en-US" dirty="0"/>
              <a:t>Demeanor</a:t>
            </a:r>
          </a:p>
          <a:p>
            <a:pPr lvl="1"/>
            <a:r>
              <a:rPr lang="en-US" dirty="0"/>
              <a:t>Withdrawn</a:t>
            </a:r>
          </a:p>
          <a:p>
            <a:pPr lvl="1"/>
            <a:r>
              <a:rPr lang="en-US" dirty="0"/>
              <a:t>Paranoid</a:t>
            </a:r>
          </a:p>
          <a:p>
            <a:pPr lvl="1"/>
            <a:r>
              <a:rPr lang="en-US" dirty="0"/>
              <a:t>Uncooperative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219200"/>
            <a:ext cx="3886200" cy="5181600"/>
          </a:xfrm>
          <a:prstGeom prst="rect">
            <a:avLst/>
          </a:prstGeom>
        </p:spPr>
      </p:pic>
    </p:spTree>
    <p:extLst>
      <p:ext uri="{BB962C8B-B14F-4D97-AF65-F5344CB8AC3E}">
        <p14:creationId xmlns:p14="http://schemas.microsoft.com/office/powerpoint/2010/main" val="1624321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don’t they just leave??</a:t>
            </a:r>
          </a:p>
        </p:txBody>
      </p:sp>
      <p:sp>
        <p:nvSpPr>
          <p:cNvPr id="5" name="Rectangle 4"/>
          <p:cNvSpPr/>
          <p:nvPr/>
        </p:nvSpPr>
        <p:spPr>
          <a:xfrm>
            <a:off x="609600" y="1447800"/>
            <a:ext cx="7543800" cy="4247317"/>
          </a:xfrm>
          <a:prstGeom prst="rect">
            <a:avLst/>
          </a:prstGeom>
        </p:spPr>
        <p:txBody>
          <a:bodyPr wrap="square">
            <a:spAutoFit/>
          </a:bodyPr>
          <a:lstStyle/>
          <a:p>
            <a:pPr algn="ctr"/>
            <a:r>
              <a:rPr lang="en-US" dirty="0"/>
              <a:t>(Italicized statements are from actual survivors)</a:t>
            </a:r>
          </a:p>
          <a:p>
            <a:r>
              <a:rPr lang="en-US" dirty="0"/>
              <a:t>I WOULD ISOLATE HER, BREAKING HER TIES WITH ANY SUPPORT SHE HAD: 	 </a:t>
            </a:r>
          </a:p>
          <a:p>
            <a:endParaRPr lang="en-US" dirty="0"/>
          </a:p>
          <a:p>
            <a:endParaRPr lang="en-US" dirty="0"/>
          </a:p>
          <a:p>
            <a:r>
              <a:rPr lang="en-US" dirty="0"/>
              <a:t>□ I took all of the money so that she depended on me for everything. 	 </a:t>
            </a:r>
          </a:p>
          <a:p>
            <a:r>
              <a:rPr lang="en-US" dirty="0"/>
              <a:t>(Survivor: “At first, I felt I was a contributor to the home, but then I questioned why he had to control EVERYTHING. He insisted that he take me to the grocery store. He paid the power bills, he mocked me if I didn’t eat what he ate.”) 	 </a:t>
            </a:r>
          </a:p>
          <a:p>
            <a:endParaRPr lang="en-US" dirty="0"/>
          </a:p>
          <a:p>
            <a:r>
              <a:rPr lang="en-US" dirty="0"/>
              <a:t>□ I would start a fight before she visited with friends and family so that eventually, she just stopped visiting. 	 </a:t>
            </a:r>
          </a:p>
          <a:p>
            <a:r>
              <a:rPr lang="en-US" dirty="0"/>
              <a:t>(Survivor: “I felt too guilty about leaving after an argument. I was also too embarrassed  for my family to see my bruises.”) 	</a:t>
            </a:r>
          </a:p>
        </p:txBody>
      </p:sp>
    </p:spTree>
    <p:extLst>
      <p:ext uri="{BB962C8B-B14F-4D97-AF65-F5344CB8AC3E}">
        <p14:creationId xmlns:p14="http://schemas.microsoft.com/office/powerpoint/2010/main" val="3839089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normAutofit fontScale="85000" lnSpcReduction="20000"/>
          </a:bodyPr>
          <a:lstStyle/>
          <a:p>
            <a:pPr marL="36576" indent="0">
              <a:buNone/>
            </a:pPr>
            <a:r>
              <a:rPr lang="en-US" dirty="0"/>
              <a:t>□ I had her back me up on illegal things so that I could hold it over her head	 if she tried to leave. 		 </a:t>
            </a:r>
          </a:p>
          <a:p>
            <a:pPr marL="36576" indent="0">
              <a:buNone/>
            </a:pPr>
            <a:r>
              <a:rPr lang="en-US" dirty="0"/>
              <a:t>(Survivor: “He would tell me that he’d turn me in if I tried to leave.”) 		</a:t>
            </a:r>
          </a:p>
          <a:p>
            <a:pPr marL="36576" indent="0">
              <a:buNone/>
            </a:pPr>
            <a:endParaRPr lang="en-US" dirty="0"/>
          </a:p>
          <a:p>
            <a:pPr marL="36576" indent="0" algn="ctr">
              <a:buNone/>
            </a:pPr>
            <a:endParaRPr lang="en-US" sz="3200" dirty="0"/>
          </a:p>
          <a:p>
            <a:pPr marL="36576" indent="0">
              <a:buNone/>
            </a:pPr>
            <a:r>
              <a:rPr lang="en-US" sz="3200" dirty="0"/>
              <a:t>	 </a:t>
            </a:r>
          </a:p>
          <a:p>
            <a:pPr marL="36576" indent="0">
              <a:buNone/>
            </a:pPr>
            <a:r>
              <a:rPr lang="en-US" sz="3200" dirty="0"/>
              <a:t>□ I told her how fat and ugly she was all the time, and how badly she did things around the house. I told her how embarrassed I was of her. 	 </a:t>
            </a:r>
          </a:p>
          <a:p>
            <a:pPr marL="36576" indent="0">
              <a:buNone/>
            </a:pPr>
            <a:r>
              <a:rPr lang="en-US" sz="3200" dirty="0"/>
              <a:t>(Survivor: “I’ wanted him to adore me so I tried really hard to do things to get his approval.”) </a:t>
            </a:r>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p:txBody>
      </p:sp>
    </p:spTree>
    <p:extLst>
      <p:ext uri="{BB962C8B-B14F-4D97-AF65-F5344CB8AC3E}">
        <p14:creationId xmlns:p14="http://schemas.microsoft.com/office/powerpoint/2010/main" val="3015355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467600" cy="5668963"/>
          </a:xfrm>
        </p:spPr>
        <p:txBody>
          <a:bodyPr>
            <a:normAutofit fontScale="62500" lnSpcReduction="20000"/>
          </a:bodyPr>
          <a:lstStyle/>
          <a:p>
            <a:endParaRPr lang="en-US" sz="4000" dirty="0"/>
          </a:p>
          <a:p>
            <a:pPr marL="36576" indent="0">
              <a:buNone/>
            </a:pPr>
            <a:r>
              <a:rPr lang="en-US" sz="4000" dirty="0"/>
              <a:t>□ I told her that no one else would want my sloppy seconds, that she was used goods. 	 </a:t>
            </a:r>
          </a:p>
          <a:p>
            <a:pPr marL="36576" indent="0">
              <a:buNone/>
            </a:pPr>
            <a:r>
              <a:rPr lang="en-US" sz="4000" dirty="0"/>
              <a:t>(Survivor: “No one else will understand. Who wants to marry a prostitute?”) 	 </a:t>
            </a:r>
          </a:p>
          <a:p>
            <a:pPr marL="36576" indent="0">
              <a:buNone/>
            </a:pPr>
            <a:endParaRPr lang="en-US" sz="4000" dirty="0"/>
          </a:p>
          <a:p>
            <a:pPr marL="36576" indent="0">
              <a:buNone/>
            </a:pPr>
            <a:r>
              <a:rPr lang="en-US" sz="4000" dirty="0"/>
              <a:t>□ I told her that women’s shelters were for women who really needed it, not for women who wanted to give up on their family, not for whores and prostitutes. 	 </a:t>
            </a:r>
          </a:p>
          <a:p>
            <a:pPr marL="36576" indent="0">
              <a:buNone/>
            </a:pPr>
            <a:r>
              <a:rPr lang="en-US" sz="4000" dirty="0"/>
              <a:t>(Survivor: “I believed him. I believed that the shelter staff would not take me in; thinking that it was my choice.”) </a:t>
            </a:r>
          </a:p>
          <a:p>
            <a:endParaRPr lang="en-US" sz="4000" dirty="0"/>
          </a:p>
          <a:p>
            <a:pPr marL="36576" indent="0">
              <a:buNone/>
            </a:pPr>
            <a:r>
              <a:rPr lang="en-US" sz="4000" dirty="0"/>
              <a:t>□ I ruined her credit by putting things in her  name and not paying them. 	 </a:t>
            </a:r>
          </a:p>
          <a:p>
            <a:pPr marL="36576" indent="0">
              <a:buNone/>
            </a:pPr>
            <a:endParaRPr lang="en-US" sz="3800" dirty="0"/>
          </a:p>
          <a:p>
            <a:endParaRPr lang="en-US" dirty="0"/>
          </a:p>
        </p:txBody>
      </p:sp>
    </p:spTree>
    <p:extLst>
      <p:ext uri="{BB962C8B-B14F-4D97-AF65-F5344CB8AC3E}">
        <p14:creationId xmlns:p14="http://schemas.microsoft.com/office/powerpoint/2010/main" val="552178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JANE DOE #1</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1200" y="304800"/>
            <a:ext cx="1830600" cy="233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1752600"/>
            <a:ext cx="4572000" cy="2862322"/>
          </a:xfrm>
          <a:prstGeom prst="rect">
            <a:avLst/>
          </a:prstGeom>
          <a:noFill/>
        </p:spPr>
        <p:txBody>
          <a:bodyPr wrap="square" rtlCol="0">
            <a:spAutoFit/>
          </a:bodyPr>
          <a:lstStyle/>
          <a:p>
            <a:r>
              <a:rPr lang="en-US" dirty="0"/>
              <a:t>Birth to 12yrs old</a:t>
            </a:r>
          </a:p>
          <a:p>
            <a:pPr marL="285750" indent="-285750">
              <a:buFont typeface="Arial" panose="020B0604020202020204" pitchFamily="34" charset="0"/>
              <a:buChar char="•"/>
            </a:pPr>
            <a:r>
              <a:rPr lang="en-US" dirty="0"/>
              <a:t>Father Dies in work related accident</a:t>
            </a:r>
          </a:p>
          <a:p>
            <a:pPr marL="285750" indent="-285750">
              <a:buFont typeface="Arial" panose="020B0604020202020204" pitchFamily="34" charset="0"/>
              <a:buChar char="•"/>
            </a:pPr>
            <a:r>
              <a:rPr lang="en-US" dirty="0"/>
              <a:t>Mother is heavily addicted to drugs/Alcohol</a:t>
            </a:r>
          </a:p>
          <a:p>
            <a:pPr marL="285750" indent="-285750">
              <a:buFont typeface="Arial" panose="020B0604020202020204" pitchFamily="34" charset="0"/>
              <a:buChar char="•"/>
            </a:pPr>
            <a:r>
              <a:rPr lang="en-US" dirty="0"/>
              <a:t>Mother is very promiscuous and is with many different men</a:t>
            </a:r>
          </a:p>
          <a:p>
            <a:pPr marL="285750" indent="-285750">
              <a:buFont typeface="Arial" panose="020B0604020202020204" pitchFamily="34" charset="0"/>
              <a:buChar char="•"/>
            </a:pPr>
            <a:r>
              <a:rPr lang="en-US" dirty="0"/>
              <a:t>Possible sexual assault from one of the men</a:t>
            </a:r>
          </a:p>
          <a:p>
            <a:pPr marL="285750" indent="-285750">
              <a:buFont typeface="Arial" panose="020B0604020202020204" pitchFamily="34" charset="0"/>
              <a:buChar char="•"/>
            </a:pPr>
            <a:r>
              <a:rPr lang="en-US" dirty="0"/>
              <a:t>Moves in with Grandmother who does not speak any English</a:t>
            </a:r>
          </a:p>
        </p:txBody>
      </p:sp>
    </p:spTree>
    <p:extLst>
      <p:ext uri="{BB962C8B-B14F-4D97-AF65-F5344CB8AC3E}">
        <p14:creationId xmlns:p14="http://schemas.microsoft.com/office/powerpoint/2010/main" val="4286742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20" y="152400"/>
            <a:ext cx="1828959" cy="233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2996862"/>
            <a:ext cx="4267200" cy="2031325"/>
          </a:xfrm>
          <a:prstGeom prst="rect">
            <a:avLst/>
          </a:prstGeom>
          <a:noFill/>
        </p:spPr>
        <p:txBody>
          <a:bodyPr wrap="square" rtlCol="0">
            <a:spAutoFit/>
          </a:bodyPr>
          <a:lstStyle/>
          <a:p>
            <a:r>
              <a:rPr lang="en-US" dirty="0"/>
              <a:t>12yrs to 15yrs Old</a:t>
            </a:r>
          </a:p>
          <a:p>
            <a:pPr marL="285750" indent="-285750">
              <a:buFont typeface="Arial" panose="020B0604020202020204" pitchFamily="34" charset="0"/>
              <a:buChar char="•"/>
            </a:pPr>
            <a:r>
              <a:rPr lang="en-US" dirty="0"/>
              <a:t>Runs away numerous times</a:t>
            </a:r>
          </a:p>
          <a:p>
            <a:pPr marL="285750" indent="-285750">
              <a:buFont typeface="Arial" panose="020B0604020202020204" pitchFamily="34" charset="0"/>
              <a:buChar char="•"/>
            </a:pPr>
            <a:r>
              <a:rPr lang="en-US" dirty="0"/>
              <a:t>Gets kicked out of regular High School from lack of attending</a:t>
            </a:r>
          </a:p>
          <a:p>
            <a:pPr marL="285750" indent="-285750">
              <a:buFont typeface="Arial" panose="020B0604020202020204" pitchFamily="34" charset="0"/>
              <a:buChar char="•"/>
            </a:pPr>
            <a:r>
              <a:rPr lang="en-US" dirty="0"/>
              <a:t>Has little to no friends</a:t>
            </a:r>
          </a:p>
          <a:p>
            <a:pPr marL="285750" indent="-285750">
              <a:buFont typeface="Arial" panose="020B0604020202020204" pitchFamily="34" charset="0"/>
              <a:buChar char="•"/>
            </a:pPr>
            <a:r>
              <a:rPr lang="en-US" dirty="0"/>
              <a:t>Meets Michael Powell</a:t>
            </a:r>
          </a:p>
          <a:p>
            <a:pPr marL="285750" indent="-285750">
              <a:buFont typeface="Arial" panose="020B0604020202020204" pitchFamily="34" charset="0"/>
              <a:buChar char="•"/>
            </a:pPr>
            <a:endParaRPr lang="en-US"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52639"/>
            <a:ext cx="3805237" cy="571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7154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103563"/>
            <a:ext cx="609600"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 y="152400"/>
            <a:ext cx="1828959" cy="233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95600" y="2209800"/>
            <a:ext cx="3962400" cy="3416320"/>
          </a:xfrm>
          <a:prstGeom prst="rect">
            <a:avLst/>
          </a:prstGeom>
          <a:noFill/>
        </p:spPr>
        <p:txBody>
          <a:bodyPr wrap="square" rtlCol="0">
            <a:spAutoFit/>
          </a:bodyPr>
          <a:lstStyle/>
          <a:p>
            <a:r>
              <a:rPr lang="en-US" dirty="0"/>
              <a:t>At 15 years old  (2009)</a:t>
            </a:r>
          </a:p>
          <a:p>
            <a:pPr marL="285750" indent="-285750">
              <a:buFont typeface="Arial" panose="020B0604020202020204" pitchFamily="34" charset="0"/>
              <a:buChar char="•"/>
            </a:pPr>
            <a:r>
              <a:rPr lang="en-US" dirty="0"/>
              <a:t>Gets manipulated (Romeo Pimped) into prostitution</a:t>
            </a:r>
          </a:p>
          <a:p>
            <a:pPr marL="285750" indent="-285750">
              <a:buFont typeface="Arial" panose="020B0604020202020204" pitchFamily="34" charset="0"/>
              <a:buChar char="•"/>
            </a:pPr>
            <a:r>
              <a:rPr lang="en-US" dirty="0"/>
              <a:t>Gets Beat up when she is out of pocket</a:t>
            </a:r>
          </a:p>
          <a:p>
            <a:pPr marL="285750" indent="-285750">
              <a:buFont typeface="Arial" panose="020B0604020202020204" pitchFamily="34" charset="0"/>
              <a:buChar char="•"/>
            </a:pPr>
            <a:r>
              <a:rPr lang="en-US" dirty="0"/>
              <a:t>Is forced to prostitute in the Canal Area of San Rafael</a:t>
            </a:r>
          </a:p>
          <a:p>
            <a:pPr marL="285750" indent="-285750">
              <a:buFont typeface="Arial" panose="020B0604020202020204" pitchFamily="34" charset="0"/>
              <a:buChar char="•"/>
            </a:pPr>
            <a:r>
              <a:rPr lang="en-US" dirty="0"/>
              <a:t>Becomes a part of an altercation between local </a:t>
            </a:r>
            <a:r>
              <a:rPr lang="en-US" dirty="0" err="1"/>
              <a:t>Sureno</a:t>
            </a:r>
            <a:r>
              <a:rPr lang="en-US" dirty="0"/>
              <a:t> Gang members</a:t>
            </a:r>
          </a:p>
          <a:p>
            <a:pPr marL="285750" indent="-285750">
              <a:buFont typeface="Arial" panose="020B0604020202020204" pitchFamily="34" charset="0"/>
              <a:buChar char="•"/>
            </a:pPr>
            <a:r>
              <a:rPr lang="en-US" dirty="0"/>
              <a:t>Is a witness to a murder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3877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467600" cy="5364163"/>
          </a:xfrm>
        </p:spPr>
        <p:txBody>
          <a:bodyPr>
            <a:noAutofit/>
          </a:bodyPr>
          <a:lstStyle/>
          <a:p>
            <a:r>
              <a:rPr lang="en-US" sz="4000" dirty="0"/>
              <a:t>Fifteen years to life and a fine of not more than five hundred thousand dollars ($500,000) when the offense involves </a:t>
            </a:r>
            <a:r>
              <a:rPr lang="en-US" sz="4000" u="sng" dirty="0"/>
              <a:t>force, fear, fraud, deceit, coercion, violence, duress, menace, or threat of unlawful injury</a:t>
            </a:r>
            <a:r>
              <a:rPr lang="en-US" sz="4000" dirty="0"/>
              <a:t> to the victim or to another person~ PC236.2(c)</a:t>
            </a:r>
          </a:p>
        </p:txBody>
      </p:sp>
    </p:spTree>
    <p:extLst>
      <p:ext uri="{BB962C8B-B14F-4D97-AF65-F5344CB8AC3E}">
        <p14:creationId xmlns:p14="http://schemas.microsoft.com/office/powerpoint/2010/main" val="3010665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4191000" cy="1200329"/>
          </a:xfrm>
          <a:prstGeom prst="rect">
            <a:avLst/>
          </a:prstGeom>
          <a:noFill/>
        </p:spPr>
        <p:txBody>
          <a:bodyPr wrap="square" rtlCol="0">
            <a:spAutoFit/>
          </a:bodyPr>
          <a:lstStyle/>
          <a:p>
            <a:r>
              <a:rPr lang="en-US" dirty="0"/>
              <a:t>Michael Powell received 13 years prison term for “voluntary manslaughter” with a gun enhancement</a:t>
            </a:r>
          </a:p>
        </p:txBody>
      </p:sp>
      <p:sp>
        <p:nvSpPr>
          <p:cNvPr id="5" name="TextBox 4"/>
          <p:cNvSpPr txBox="1"/>
          <p:nvPr/>
        </p:nvSpPr>
        <p:spPr>
          <a:xfrm>
            <a:off x="838200" y="3505200"/>
            <a:ext cx="6019800" cy="923330"/>
          </a:xfrm>
          <a:prstGeom prst="rect">
            <a:avLst/>
          </a:prstGeom>
          <a:noFill/>
        </p:spPr>
        <p:txBody>
          <a:bodyPr wrap="square" rtlCol="0">
            <a:spAutoFit/>
          </a:bodyPr>
          <a:lstStyle/>
          <a:p>
            <a:r>
              <a:rPr lang="en-US" dirty="0"/>
              <a:t>Law Enforcement Mistakes</a:t>
            </a:r>
          </a:p>
          <a:p>
            <a:pPr marL="285750" indent="-285750">
              <a:buFont typeface="Arial" panose="020B0604020202020204" pitchFamily="34" charset="0"/>
              <a:buChar char="•"/>
            </a:pPr>
            <a:r>
              <a:rPr lang="en-US" dirty="0"/>
              <a:t>Should have treated Jane Doe more as a victim</a:t>
            </a:r>
          </a:p>
          <a:p>
            <a:pPr marL="285750" indent="-285750">
              <a:buFont typeface="Arial" panose="020B0604020202020204" pitchFamily="34" charset="0"/>
              <a:buChar char="•"/>
            </a:pPr>
            <a:r>
              <a:rPr lang="en-US" dirty="0"/>
              <a:t>Should have charged him with 236.2 (c) PC </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3585" y="381000"/>
            <a:ext cx="2286000"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060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66" y="3429000"/>
            <a:ext cx="7467600" cy="1143000"/>
          </a:xfrm>
        </p:spPr>
        <p:txBody>
          <a:bodyPr>
            <a:normAutofit fontScale="90000"/>
          </a:bodyPr>
          <a:lstStyle/>
          <a:p>
            <a:r>
              <a:rPr lang="en-US" dirty="0"/>
              <a:t>Law Enforcement View point</a:t>
            </a:r>
          </a:p>
        </p:txBody>
      </p:sp>
      <p:sp>
        <p:nvSpPr>
          <p:cNvPr id="3" name="Content Placeholder 2"/>
          <p:cNvSpPr>
            <a:spLocks noGrp="1"/>
          </p:cNvSpPr>
          <p:nvPr>
            <p:ph idx="1"/>
          </p:nvPr>
        </p:nvSpPr>
        <p:spPr>
          <a:xfrm>
            <a:off x="1332705" y="4572000"/>
            <a:ext cx="6477000" cy="1981200"/>
          </a:xfrm>
        </p:spPr>
        <p:txBody>
          <a:bodyPr>
            <a:normAutofit fontScale="77500" lnSpcReduction="20000"/>
          </a:bodyPr>
          <a:lstStyle/>
          <a:p>
            <a:r>
              <a:rPr lang="en-US" dirty="0"/>
              <a:t>647(b) PC = Prostitution=Bad</a:t>
            </a:r>
          </a:p>
          <a:p>
            <a:r>
              <a:rPr lang="en-US" dirty="0"/>
              <a:t>In 2002 Law Enforcement Officers would conduct undercover stings targeting woman (children) working as prostitutes</a:t>
            </a:r>
          </a:p>
          <a:p>
            <a:r>
              <a:rPr lang="en-US" dirty="0"/>
              <a:t>Can be compared to DUI’s and Domestic Violence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99" y="0"/>
            <a:ext cx="7694613"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34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Law Enforcement is doing now?</a:t>
            </a:r>
          </a:p>
        </p:txBody>
      </p:sp>
      <p:sp>
        <p:nvSpPr>
          <p:cNvPr id="3" name="Content Placeholder 2"/>
          <p:cNvSpPr>
            <a:spLocks noGrp="1"/>
          </p:cNvSpPr>
          <p:nvPr>
            <p:ph idx="1"/>
          </p:nvPr>
        </p:nvSpPr>
        <p:spPr/>
        <p:txBody>
          <a:bodyPr/>
          <a:lstStyle/>
          <a:p>
            <a:r>
              <a:rPr lang="en-US" dirty="0"/>
              <a:t>Focusing on the fact that prostitutes may be victims </a:t>
            </a:r>
          </a:p>
          <a:p>
            <a:r>
              <a:rPr lang="en-US" dirty="0"/>
              <a:t>More thorough investigations</a:t>
            </a:r>
          </a:p>
          <a:p>
            <a:r>
              <a:rPr lang="en-US" dirty="0"/>
              <a:t>Education</a:t>
            </a:r>
          </a:p>
          <a:p>
            <a:r>
              <a:rPr lang="en-US" dirty="0"/>
              <a:t>Focusing on the demand/johns</a:t>
            </a:r>
          </a:p>
        </p:txBody>
      </p:sp>
    </p:spTree>
    <p:extLst>
      <p:ext uri="{BB962C8B-B14F-4D97-AF65-F5344CB8AC3E}">
        <p14:creationId xmlns:p14="http://schemas.microsoft.com/office/powerpoint/2010/main" val="1410147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Video: Tricked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928813"/>
            <a:ext cx="57150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22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153400" cy="5791200"/>
          </a:xfrm>
        </p:spPr>
        <p:txBody>
          <a:bodyPr>
            <a:normAutofit fontScale="90000"/>
          </a:bodyPr>
          <a:lstStyle/>
          <a:p>
            <a:pPr algn="ctr"/>
            <a:r>
              <a:rPr lang="en-US" sz="4400" dirty="0"/>
              <a:t>The Demand Today</a:t>
            </a:r>
            <a:br>
              <a:rPr lang="en-US" sz="4400" dirty="0"/>
            </a:br>
            <a:br>
              <a:rPr lang="en-US" sz="2800" dirty="0"/>
            </a:br>
            <a:r>
              <a:rPr lang="en-US" sz="2800" dirty="0"/>
              <a:t>• Web sites where commercial sex is available</a:t>
            </a:r>
            <a:br>
              <a:rPr lang="en-US" sz="2800" dirty="0"/>
            </a:br>
            <a:r>
              <a:rPr lang="en-US" sz="2800" dirty="0"/>
              <a:t>– 100+ websites</a:t>
            </a:r>
            <a:br>
              <a:rPr lang="en-US" sz="2800" dirty="0"/>
            </a:br>
            <a:r>
              <a:rPr lang="en-US" sz="2800" dirty="0"/>
              <a:t>– 1000’s of ads</a:t>
            </a:r>
            <a:br>
              <a:rPr lang="en-US" sz="2800" dirty="0"/>
            </a:br>
            <a:r>
              <a:rPr lang="en-US" sz="2800" dirty="0"/>
              <a:t>– Backpage.com: 25,000 ads per month for Jul, Aug, Sep</a:t>
            </a:r>
            <a:br>
              <a:rPr lang="en-US" sz="2800" dirty="0"/>
            </a:br>
            <a:br>
              <a:rPr lang="en-US" sz="2800" dirty="0"/>
            </a:br>
            <a:r>
              <a:rPr lang="en-US" sz="2800" dirty="0"/>
              <a:t>• In 2014 ASU concluded there were 6800</a:t>
            </a:r>
            <a:br>
              <a:rPr lang="en-US" sz="2800" dirty="0"/>
            </a:br>
            <a:r>
              <a:rPr lang="en-US" sz="2800" dirty="0"/>
              <a:t>buyers soliciting sex on one site in 24 hours</a:t>
            </a:r>
            <a:br>
              <a:rPr lang="en-US" sz="2800" dirty="0"/>
            </a:br>
            <a:br>
              <a:rPr lang="en-US" sz="2800" dirty="0"/>
            </a:br>
            <a:r>
              <a:rPr lang="en-US" sz="2800" dirty="0"/>
              <a:t>• Detectives will </a:t>
            </a:r>
            <a:r>
              <a:rPr lang="en-US" sz="2800"/>
              <a:t>get 150‐250 </a:t>
            </a:r>
            <a:r>
              <a:rPr lang="en-US" sz="2800" dirty="0"/>
              <a:t>responses to</a:t>
            </a:r>
            <a:br>
              <a:rPr lang="en-US" sz="2800" dirty="0"/>
            </a:br>
            <a:r>
              <a:rPr lang="en-US" sz="2800" dirty="0"/>
              <a:t>prostitution ads in 8 hours</a:t>
            </a:r>
          </a:p>
        </p:txBody>
      </p:sp>
    </p:spTree>
    <p:extLst>
      <p:ext uri="{BB962C8B-B14F-4D97-AF65-F5344CB8AC3E}">
        <p14:creationId xmlns:p14="http://schemas.microsoft.com/office/powerpoint/2010/main" val="1819647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5023" y="190342"/>
            <a:ext cx="7419777" cy="5935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077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6705203" cy="536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911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1" y="205582"/>
            <a:ext cx="8229600" cy="658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2446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6990953" cy="559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15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Resources </a:t>
            </a:r>
          </a:p>
        </p:txBody>
      </p:sp>
      <p:sp>
        <p:nvSpPr>
          <p:cNvPr id="3" name="Content Placeholder 2"/>
          <p:cNvSpPr>
            <a:spLocks noGrp="1"/>
          </p:cNvSpPr>
          <p:nvPr>
            <p:ph idx="1"/>
          </p:nvPr>
        </p:nvSpPr>
        <p:spPr/>
        <p:txBody>
          <a:bodyPr>
            <a:normAutofit lnSpcReduction="10000"/>
          </a:bodyPr>
          <a:lstStyle/>
          <a:p>
            <a:r>
              <a:rPr lang="en-US" sz="2400" dirty="0"/>
              <a:t>Community Violence Solutions- 800-670-7273</a:t>
            </a:r>
          </a:p>
          <a:p>
            <a:r>
              <a:rPr lang="en-US" sz="2400" dirty="0"/>
              <a:t>CPS (If a Minor) 415-499-7153</a:t>
            </a:r>
          </a:p>
          <a:p>
            <a:endParaRPr lang="en-US" sz="2400" dirty="0"/>
          </a:p>
          <a:p>
            <a:r>
              <a:rPr lang="en-US" sz="2400" dirty="0"/>
              <a:t>Polaris Project-(National HT hotline) 888-373-7888</a:t>
            </a:r>
          </a:p>
          <a:p>
            <a:pPr lvl="1"/>
            <a:r>
              <a:rPr lang="en-US" sz="2000" dirty="0"/>
              <a:t>Or Text “</a:t>
            </a:r>
            <a:r>
              <a:rPr lang="en-US" sz="2000" dirty="0" err="1"/>
              <a:t>Befree</a:t>
            </a:r>
            <a:r>
              <a:rPr lang="en-US" sz="2000" dirty="0"/>
              <a:t>” 233733</a:t>
            </a:r>
          </a:p>
          <a:p>
            <a:r>
              <a:rPr lang="en-US" sz="2400" dirty="0"/>
              <a:t>“Supreme Nails</a:t>
            </a:r>
            <a:r>
              <a:rPr lang="en-US" sz="2400"/>
              <a:t>” business </a:t>
            </a:r>
            <a:r>
              <a:rPr lang="en-US" sz="2400" dirty="0"/>
              <a:t>card- Direct line to the Bay area (CVS) Human Trafficking service center</a:t>
            </a:r>
          </a:p>
          <a:p>
            <a:pPr lvl="1"/>
            <a:endParaRPr lang="en-US" sz="2000" dirty="0"/>
          </a:p>
          <a:p>
            <a:pPr lvl="1"/>
            <a:endParaRPr lang="en-US" sz="2000" dirty="0"/>
          </a:p>
          <a:p>
            <a:r>
              <a:rPr lang="en-US" sz="2400" dirty="0"/>
              <a:t>SHELTERS</a:t>
            </a:r>
          </a:p>
          <a:p>
            <a:pPr lvl="1"/>
            <a:r>
              <a:rPr lang="en-US" sz="2000" dirty="0"/>
              <a:t>CVS and MAWS both have access to adult services</a:t>
            </a:r>
          </a:p>
          <a:p>
            <a:pPr lvl="1"/>
            <a:r>
              <a:rPr lang="en-US" sz="2000" dirty="0"/>
              <a:t>CPS should handle if they are a minor</a:t>
            </a:r>
          </a:p>
        </p:txBody>
      </p:sp>
    </p:spTree>
    <p:extLst>
      <p:ext uri="{BB962C8B-B14F-4D97-AF65-F5344CB8AC3E}">
        <p14:creationId xmlns:p14="http://schemas.microsoft.com/office/powerpoint/2010/main" val="1402275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914400"/>
            <a:ext cx="8382000" cy="3785652"/>
          </a:xfrm>
          <a:prstGeom prst="rect">
            <a:avLst/>
          </a:prstGeom>
        </p:spPr>
        <p:txBody>
          <a:bodyPr wrap="square">
            <a:spAutoFit/>
          </a:bodyPr>
          <a:lstStyle/>
          <a:p>
            <a:r>
              <a:rPr lang="en-US" sz="4000" dirty="0">
                <a:effectLst/>
              </a:rPr>
              <a:t>   Punishment for Manslaughter</a:t>
            </a:r>
          </a:p>
          <a:p>
            <a:endParaRPr lang="en-US" sz="4000" dirty="0">
              <a:effectLst/>
            </a:endParaRPr>
          </a:p>
          <a:p>
            <a:r>
              <a:rPr lang="en-US" sz="4000" dirty="0">
                <a:effectLst/>
              </a:rPr>
              <a:t>193(a) PC-   Voluntary manslaughter is punishable by imprisonment in the state prison for 3, 6, or 11 years</a:t>
            </a:r>
          </a:p>
        </p:txBody>
      </p:sp>
    </p:spTree>
    <p:extLst>
      <p:ext uri="{BB962C8B-B14F-4D97-AF65-F5344CB8AC3E}">
        <p14:creationId xmlns:p14="http://schemas.microsoft.com/office/powerpoint/2010/main" val="1937119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6213"/>
            <a:ext cx="8461375"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002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TRAFFICKING</a:t>
            </a:r>
          </a:p>
        </p:txBody>
      </p:sp>
      <p:sp>
        <p:nvSpPr>
          <p:cNvPr id="3" name="Content Placeholder 2"/>
          <p:cNvSpPr>
            <a:spLocks noGrp="1"/>
          </p:cNvSpPr>
          <p:nvPr>
            <p:ph idx="1"/>
          </p:nvPr>
        </p:nvSpPr>
        <p:spPr/>
        <p:txBody>
          <a:bodyPr/>
          <a:lstStyle/>
          <a:p>
            <a:pPr lvl="1"/>
            <a:r>
              <a:rPr lang="en-US" dirty="0"/>
              <a:t>Associated Jobs</a:t>
            </a:r>
          </a:p>
          <a:p>
            <a:pPr lvl="2"/>
            <a:r>
              <a:rPr lang="en-US" dirty="0"/>
              <a:t>Farm worker</a:t>
            </a:r>
          </a:p>
          <a:p>
            <a:pPr lvl="2"/>
            <a:r>
              <a:rPr lang="en-US" dirty="0"/>
              <a:t>House Cleaner/ Maid</a:t>
            </a:r>
          </a:p>
          <a:p>
            <a:pPr lvl="2"/>
            <a:r>
              <a:rPr lang="en-US" dirty="0"/>
              <a:t>Nanny</a:t>
            </a:r>
          </a:p>
        </p:txBody>
      </p:sp>
      <p:pic>
        <p:nvPicPr>
          <p:cNvPr id="1026" name="Picture 2" descr="Image result for farm laborers grap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066800"/>
            <a:ext cx="1676400" cy="251705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immigrant maid forced lab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immigrant maid forced lab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4191000"/>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962400"/>
            <a:ext cx="2312987" cy="231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751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fade">
                                      <p:cBhvr>
                                        <p:cTn id="25" dur="2000"/>
                                        <p:tgtEl>
                                          <p:spTgt spid="1031"/>
                                        </p:tgtEl>
                                      </p:cBhvr>
                                    </p:animEffect>
                                    <p:anim calcmode="lin" valueType="num">
                                      <p:cBhvr>
                                        <p:cTn id="26" dur="2000" fill="hold"/>
                                        <p:tgtEl>
                                          <p:spTgt spid="1031"/>
                                        </p:tgtEl>
                                        <p:attrNameLst>
                                          <p:attrName>ppt_w</p:attrName>
                                        </p:attrNameLst>
                                      </p:cBhvr>
                                      <p:tavLst>
                                        <p:tav tm="0" fmla="#ppt_w*sin(2.5*pi*$)">
                                          <p:val>
                                            <p:fltVal val="0"/>
                                          </p:val>
                                        </p:tav>
                                        <p:tav tm="100000">
                                          <p:val>
                                            <p:fltVal val="1"/>
                                          </p:val>
                                        </p:tav>
                                      </p:tavLst>
                                    </p:anim>
                                    <p:anim calcmode="lin" valueType="num">
                                      <p:cBhvr>
                                        <p:cTn id="27" dur="2000" fill="hold"/>
                                        <p:tgtEl>
                                          <p:spTgt spid="1031"/>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circle(in)">
                                      <p:cBhvr>
                                        <p:cTn id="37"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Signs of Labor Trafficking Victims</a:t>
            </a:r>
          </a:p>
        </p:txBody>
      </p:sp>
      <p:sp>
        <p:nvSpPr>
          <p:cNvPr id="3" name="Content Placeholder 2"/>
          <p:cNvSpPr>
            <a:spLocks noGrp="1"/>
          </p:cNvSpPr>
          <p:nvPr>
            <p:ph idx="1"/>
          </p:nvPr>
        </p:nvSpPr>
        <p:spPr/>
        <p:txBody>
          <a:bodyPr/>
          <a:lstStyle/>
          <a:p>
            <a:r>
              <a:rPr lang="en-US" dirty="0"/>
              <a:t>Avoid eye contact</a:t>
            </a:r>
          </a:p>
          <a:p>
            <a:r>
              <a:rPr lang="en-US" dirty="0"/>
              <a:t>Timid, don’t speak much or don’t understand English</a:t>
            </a:r>
          </a:p>
          <a:p>
            <a:r>
              <a:rPr lang="en-US" dirty="0"/>
              <a:t>Lack any sort of identification </a:t>
            </a:r>
          </a:p>
          <a:p>
            <a:r>
              <a:rPr lang="en-US" dirty="0"/>
              <a:t>Appear very tired all the time</a:t>
            </a:r>
          </a:p>
          <a:p>
            <a:r>
              <a:rPr lang="en-US" dirty="0"/>
              <a:t>Visible bruising</a:t>
            </a:r>
          </a:p>
          <a:p>
            <a:endParaRPr lang="en-US" dirty="0"/>
          </a:p>
        </p:txBody>
      </p:sp>
    </p:spTree>
    <p:extLst>
      <p:ext uri="{BB962C8B-B14F-4D97-AF65-F5344CB8AC3E}">
        <p14:creationId xmlns:p14="http://schemas.microsoft.com/office/powerpoint/2010/main" val="59940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Sex Trafficking</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2148681"/>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270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228600"/>
            <a:ext cx="6934200" cy="5878532"/>
          </a:xfrm>
          <a:prstGeom prst="rect">
            <a:avLst/>
          </a:prstGeom>
        </p:spPr>
        <p:txBody>
          <a:bodyPr wrap="square">
            <a:spAutoFit/>
          </a:bodyPr>
          <a:lstStyle/>
          <a:p>
            <a:r>
              <a:rPr lang="en-US" sz="5400" dirty="0"/>
              <a:t>Who are the victims?</a:t>
            </a:r>
          </a:p>
          <a:p>
            <a:r>
              <a:rPr lang="en-US" sz="2000" b="0" i="0" u="none" strike="noStrike" baseline="0" dirty="0">
                <a:latin typeface="Arial"/>
              </a:rPr>
              <a:t> </a:t>
            </a:r>
          </a:p>
          <a:p>
            <a:endParaRPr lang="en-US" sz="2000" dirty="0">
              <a:latin typeface="Arial"/>
            </a:endParaRPr>
          </a:p>
          <a:p>
            <a:pPr marL="342900" indent="-342900">
              <a:buFont typeface="Arial" panose="020B0604020202020204" pitchFamily="34" charset="0"/>
              <a:buChar char="•"/>
            </a:pPr>
            <a:r>
              <a:rPr lang="en-US" sz="2400" dirty="0"/>
              <a:t>There is no universal “type” of victim…</a:t>
            </a:r>
          </a:p>
          <a:p>
            <a:endParaRPr lang="en-US" sz="2400" b="0" i="0" u="none" strike="noStrike" baseline="0" dirty="0">
              <a:latin typeface="Arial"/>
            </a:endParaRPr>
          </a:p>
          <a:p>
            <a:r>
              <a:rPr lang="en-US" sz="2400" b="0" i="0" u="none" strike="noStrike" baseline="0" dirty="0">
                <a:latin typeface="Arial"/>
              </a:rPr>
              <a:t>• </a:t>
            </a:r>
            <a:r>
              <a:rPr lang="en-US" sz="2400" dirty="0"/>
              <a:t>Come from all demographic and socio‐economic</a:t>
            </a:r>
          </a:p>
          <a:p>
            <a:r>
              <a:rPr lang="en-US" sz="2400" dirty="0"/>
              <a:t>Categories (Disproportionately minorities)</a:t>
            </a:r>
          </a:p>
          <a:p>
            <a:endParaRPr lang="en-US" sz="2400" b="0" i="0" u="none" strike="noStrike" baseline="0" dirty="0">
              <a:latin typeface="Arial"/>
            </a:endParaRPr>
          </a:p>
          <a:p>
            <a:endParaRPr lang="en-US" sz="2400" b="0" i="0" u="none" strike="noStrike" baseline="0" dirty="0">
              <a:latin typeface="Arial"/>
            </a:endParaRPr>
          </a:p>
          <a:p>
            <a:r>
              <a:rPr lang="en-US" sz="2400" b="0" i="0" u="none" strike="noStrike" baseline="0" dirty="0">
                <a:latin typeface="Arial"/>
              </a:rPr>
              <a:t>• </a:t>
            </a:r>
            <a:r>
              <a:rPr lang="en-US" sz="2400" dirty="0"/>
              <a:t>No single method of entry: child abductions,</a:t>
            </a:r>
          </a:p>
          <a:p>
            <a:r>
              <a:rPr lang="en-US" sz="2400" dirty="0"/>
              <a:t>	brainwashing, drug addiction, poverty, etc.</a:t>
            </a:r>
          </a:p>
          <a:p>
            <a:endParaRPr lang="en-US" sz="2400" b="0" i="0" u="none" strike="noStrike" baseline="0" dirty="0">
              <a:latin typeface="Arial"/>
            </a:endParaRPr>
          </a:p>
          <a:p>
            <a:endParaRPr lang="en-US" sz="2400" b="0" i="0" u="none" strike="noStrike" baseline="0" dirty="0">
              <a:latin typeface="Arial"/>
            </a:endParaRPr>
          </a:p>
          <a:p>
            <a:r>
              <a:rPr lang="en-US" sz="2400" b="0" i="0" u="none" strike="noStrike" baseline="0" dirty="0">
                <a:latin typeface="Arial"/>
              </a:rPr>
              <a:t>•</a:t>
            </a:r>
            <a:r>
              <a:rPr lang="en-US" sz="2400" dirty="0"/>
              <a:t>Except that most victims are vulnerable</a:t>
            </a:r>
          </a:p>
          <a:p>
            <a:endParaRPr lang="en-US" dirty="0"/>
          </a:p>
        </p:txBody>
      </p:sp>
    </p:spTree>
    <p:extLst>
      <p:ext uri="{BB962C8B-B14F-4D97-AF65-F5344CB8AC3E}">
        <p14:creationId xmlns:p14="http://schemas.microsoft.com/office/powerpoint/2010/main" val="230004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fade">
                                      <p:cBhvr>
                                        <p:cTn id="14" dur="1000"/>
                                        <p:tgtEl>
                                          <p:spTgt spid="4">
                                            <p:txEl>
                                              <p:pRg st="5" end="5"/>
                                            </p:txEl>
                                          </p:spTgt>
                                        </p:tgtEl>
                                      </p:cBhvr>
                                    </p:animEffect>
                                    <p:anim calcmode="lin" valueType="num">
                                      <p:cBhvr>
                                        <p:cTn id="1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anim calcmode="lin" valueType="num">
                                      <p:cBhvr>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fade">
                                      <p:cBhvr>
                                        <p:cTn id="26" dur="1000"/>
                                        <p:tgtEl>
                                          <p:spTgt spid="4">
                                            <p:txEl>
                                              <p:pRg st="9" end="9"/>
                                            </p:txEl>
                                          </p:spTgt>
                                        </p:tgtEl>
                                      </p:cBhvr>
                                    </p:animEffect>
                                    <p:anim calcmode="lin" valueType="num">
                                      <p:cBhvr>
                                        <p:cTn id="2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Effect transition="in" filter="fade">
                                      <p:cBhvr>
                                        <p:cTn id="31" dur="1000"/>
                                        <p:tgtEl>
                                          <p:spTgt spid="4">
                                            <p:txEl>
                                              <p:pRg st="10" end="10"/>
                                            </p:txEl>
                                          </p:spTgt>
                                        </p:tgtEl>
                                      </p:cBhvr>
                                    </p:animEffect>
                                    <p:anim calcmode="lin" valueType="num">
                                      <p:cBhvr>
                                        <p:cTn id="3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3" end="13"/>
                                            </p:txEl>
                                          </p:spTgt>
                                        </p:tgtEl>
                                        <p:attrNameLst>
                                          <p:attrName>style.visibility</p:attrName>
                                        </p:attrNameLst>
                                      </p:cBhvr>
                                      <p:to>
                                        <p:strVal val="visible"/>
                                      </p:to>
                                    </p:set>
                                    <p:animEffect transition="in" filter="fade">
                                      <p:cBhvr>
                                        <p:cTn id="38" dur="1000"/>
                                        <p:tgtEl>
                                          <p:spTgt spid="4">
                                            <p:txEl>
                                              <p:pRg st="13" end="13"/>
                                            </p:txEl>
                                          </p:spTgt>
                                        </p:tgtEl>
                                      </p:cBhvr>
                                    </p:animEffect>
                                    <p:anim calcmode="lin" valueType="num">
                                      <p:cBhvr>
                                        <p:cTn id="39"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Trafficking Victims</a:t>
            </a:r>
          </a:p>
        </p:txBody>
      </p:sp>
      <p:sp>
        <p:nvSpPr>
          <p:cNvPr id="3" name="Content Placeholder 2"/>
          <p:cNvSpPr>
            <a:spLocks noGrp="1"/>
          </p:cNvSpPr>
          <p:nvPr>
            <p:ph idx="1"/>
          </p:nvPr>
        </p:nvSpPr>
        <p:spPr/>
        <p:txBody>
          <a:bodyPr>
            <a:normAutofit/>
          </a:bodyPr>
          <a:lstStyle/>
          <a:p>
            <a:endParaRPr lang="en-US" dirty="0"/>
          </a:p>
          <a:p>
            <a:r>
              <a:rPr lang="en-US" dirty="0"/>
              <a:t>• Most were recruited as minors, usually between 12‐16 years old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5" y="3505200"/>
            <a:ext cx="2500313" cy="250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657600"/>
            <a:ext cx="28575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610225"/>
            <a:ext cx="1166812" cy="116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4446" y="5982147"/>
            <a:ext cx="1557072" cy="87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5729287"/>
            <a:ext cx="10477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5662612"/>
            <a:ext cx="11144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53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2000"/>
                                        <p:tgtEl>
                                          <p:spTgt spid="2051"/>
                                        </p:tgtEl>
                                      </p:cBhvr>
                                    </p:animEffect>
                                    <p:anim calcmode="lin" valueType="num">
                                      <p:cBhvr>
                                        <p:cTn id="16" dur="2000" fill="hold"/>
                                        <p:tgtEl>
                                          <p:spTgt spid="2051"/>
                                        </p:tgtEl>
                                        <p:attrNameLst>
                                          <p:attrName>ppt_w</p:attrName>
                                        </p:attrNameLst>
                                      </p:cBhvr>
                                      <p:tavLst>
                                        <p:tav tm="0" fmla="#ppt_w*sin(2.5*pi*$)">
                                          <p:val>
                                            <p:fltVal val="0"/>
                                          </p:val>
                                        </p:tav>
                                        <p:tav tm="100000">
                                          <p:val>
                                            <p:fltVal val="1"/>
                                          </p:val>
                                        </p:tav>
                                      </p:tavLst>
                                    </p:anim>
                                    <p:anim calcmode="lin" valueType="num">
                                      <p:cBhvr>
                                        <p:cTn id="17" dur="2000" fill="hold"/>
                                        <p:tgtEl>
                                          <p:spTgt spid="2051"/>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1000" fill="hold"/>
                                        <p:tgtEl>
                                          <p:spTgt spid="2052"/>
                                        </p:tgtEl>
                                        <p:attrNameLst>
                                          <p:attrName>ppt_w</p:attrName>
                                        </p:attrNameLst>
                                      </p:cBhvr>
                                      <p:tavLst>
                                        <p:tav tm="0">
                                          <p:val>
                                            <p:fltVal val="0"/>
                                          </p:val>
                                        </p:tav>
                                        <p:tav tm="100000">
                                          <p:val>
                                            <p:strVal val="#ppt_w"/>
                                          </p:val>
                                        </p:tav>
                                      </p:tavLst>
                                    </p:anim>
                                    <p:anim calcmode="lin" valueType="num">
                                      <p:cBhvr>
                                        <p:cTn id="23" dur="1000" fill="hold"/>
                                        <p:tgtEl>
                                          <p:spTgt spid="2052"/>
                                        </p:tgtEl>
                                        <p:attrNameLst>
                                          <p:attrName>ppt_h</p:attrName>
                                        </p:attrNameLst>
                                      </p:cBhvr>
                                      <p:tavLst>
                                        <p:tav tm="0">
                                          <p:val>
                                            <p:fltVal val="0"/>
                                          </p:val>
                                        </p:tav>
                                        <p:tav tm="100000">
                                          <p:val>
                                            <p:strVal val="#ppt_h"/>
                                          </p:val>
                                        </p:tav>
                                      </p:tavLst>
                                    </p:anim>
                                    <p:anim calcmode="lin" valueType="num">
                                      <p:cBhvr>
                                        <p:cTn id="24" dur="1000" fill="hold"/>
                                        <p:tgtEl>
                                          <p:spTgt spid="2052"/>
                                        </p:tgtEl>
                                        <p:attrNameLst>
                                          <p:attrName>style.rotation</p:attrName>
                                        </p:attrNameLst>
                                      </p:cBhvr>
                                      <p:tavLst>
                                        <p:tav tm="0">
                                          <p:val>
                                            <p:fltVal val="90"/>
                                          </p:val>
                                        </p:tav>
                                        <p:tav tm="100000">
                                          <p:val>
                                            <p:fltVal val="0"/>
                                          </p:val>
                                        </p:tav>
                                      </p:tavLst>
                                    </p:anim>
                                    <p:animEffect transition="in" filter="fade">
                                      <p:cBhvr>
                                        <p:cTn id="25" dur="10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053"/>
                                        </p:tgtEl>
                                        <p:attrNameLst>
                                          <p:attrName>style.visibility</p:attrName>
                                        </p:attrNameLst>
                                      </p:cBhvr>
                                      <p:to>
                                        <p:strVal val="visible"/>
                                      </p:to>
                                    </p:set>
                                    <p:animEffect transition="in" filter="wipe(down)">
                                      <p:cBhvr>
                                        <p:cTn id="30" dur="580">
                                          <p:stCondLst>
                                            <p:cond delay="0"/>
                                          </p:stCondLst>
                                        </p:cTn>
                                        <p:tgtEl>
                                          <p:spTgt spid="2053"/>
                                        </p:tgtEl>
                                      </p:cBhvr>
                                    </p:animEffect>
                                    <p:anim calcmode="lin" valueType="num">
                                      <p:cBhvr>
                                        <p:cTn id="31"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36" dur="26">
                                          <p:stCondLst>
                                            <p:cond delay="650"/>
                                          </p:stCondLst>
                                        </p:cTn>
                                        <p:tgtEl>
                                          <p:spTgt spid="2053"/>
                                        </p:tgtEl>
                                      </p:cBhvr>
                                      <p:to x="100000" y="60000"/>
                                    </p:animScale>
                                    <p:animScale>
                                      <p:cBhvr>
                                        <p:cTn id="37" dur="166" decel="50000">
                                          <p:stCondLst>
                                            <p:cond delay="676"/>
                                          </p:stCondLst>
                                        </p:cTn>
                                        <p:tgtEl>
                                          <p:spTgt spid="2053"/>
                                        </p:tgtEl>
                                      </p:cBhvr>
                                      <p:to x="100000" y="100000"/>
                                    </p:animScale>
                                    <p:animScale>
                                      <p:cBhvr>
                                        <p:cTn id="38" dur="26">
                                          <p:stCondLst>
                                            <p:cond delay="1312"/>
                                          </p:stCondLst>
                                        </p:cTn>
                                        <p:tgtEl>
                                          <p:spTgt spid="2053"/>
                                        </p:tgtEl>
                                      </p:cBhvr>
                                      <p:to x="100000" y="80000"/>
                                    </p:animScale>
                                    <p:animScale>
                                      <p:cBhvr>
                                        <p:cTn id="39" dur="166" decel="50000">
                                          <p:stCondLst>
                                            <p:cond delay="1338"/>
                                          </p:stCondLst>
                                        </p:cTn>
                                        <p:tgtEl>
                                          <p:spTgt spid="2053"/>
                                        </p:tgtEl>
                                      </p:cBhvr>
                                      <p:to x="100000" y="100000"/>
                                    </p:animScale>
                                    <p:animScale>
                                      <p:cBhvr>
                                        <p:cTn id="40" dur="26">
                                          <p:stCondLst>
                                            <p:cond delay="1642"/>
                                          </p:stCondLst>
                                        </p:cTn>
                                        <p:tgtEl>
                                          <p:spTgt spid="2053"/>
                                        </p:tgtEl>
                                      </p:cBhvr>
                                      <p:to x="100000" y="90000"/>
                                    </p:animScale>
                                    <p:animScale>
                                      <p:cBhvr>
                                        <p:cTn id="41" dur="166" decel="50000">
                                          <p:stCondLst>
                                            <p:cond delay="1668"/>
                                          </p:stCondLst>
                                        </p:cTn>
                                        <p:tgtEl>
                                          <p:spTgt spid="2053"/>
                                        </p:tgtEl>
                                      </p:cBhvr>
                                      <p:to x="100000" y="100000"/>
                                    </p:animScale>
                                    <p:animScale>
                                      <p:cBhvr>
                                        <p:cTn id="42" dur="26">
                                          <p:stCondLst>
                                            <p:cond delay="1808"/>
                                          </p:stCondLst>
                                        </p:cTn>
                                        <p:tgtEl>
                                          <p:spTgt spid="2053"/>
                                        </p:tgtEl>
                                      </p:cBhvr>
                                      <p:to x="100000" y="95000"/>
                                    </p:animScale>
                                    <p:animScale>
                                      <p:cBhvr>
                                        <p:cTn id="43" dur="166" decel="50000">
                                          <p:stCondLst>
                                            <p:cond delay="1834"/>
                                          </p:stCondLst>
                                        </p:cTn>
                                        <p:tgtEl>
                                          <p:spTgt spid="205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054"/>
                                        </p:tgtEl>
                                        <p:attrNameLst>
                                          <p:attrName>style.visibility</p:attrName>
                                        </p:attrNameLst>
                                      </p:cBhvr>
                                      <p:to>
                                        <p:strVal val="visible"/>
                                      </p:to>
                                    </p:set>
                                    <p:animEffect transition="in" filter="wipe(down)">
                                      <p:cBhvr>
                                        <p:cTn id="48" dur="580">
                                          <p:stCondLst>
                                            <p:cond delay="0"/>
                                          </p:stCondLst>
                                        </p:cTn>
                                        <p:tgtEl>
                                          <p:spTgt spid="2054"/>
                                        </p:tgtEl>
                                      </p:cBhvr>
                                    </p:animEffect>
                                    <p:anim calcmode="lin" valueType="num">
                                      <p:cBhvr>
                                        <p:cTn id="49"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54" dur="26">
                                          <p:stCondLst>
                                            <p:cond delay="650"/>
                                          </p:stCondLst>
                                        </p:cTn>
                                        <p:tgtEl>
                                          <p:spTgt spid="2054"/>
                                        </p:tgtEl>
                                      </p:cBhvr>
                                      <p:to x="100000" y="60000"/>
                                    </p:animScale>
                                    <p:animScale>
                                      <p:cBhvr>
                                        <p:cTn id="55" dur="166" decel="50000">
                                          <p:stCondLst>
                                            <p:cond delay="676"/>
                                          </p:stCondLst>
                                        </p:cTn>
                                        <p:tgtEl>
                                          <p:spTgt spid="2054"/>
                                        </p:tgtEl>
                                      </p:cBhvr>
                                      <p:to x="100000" y="100000"/>
                                    </p:animScale>
                                    <p:animScale>
                                      <p:cBhvr>
                                        <p:cTn id="56" dur="26">
                                          <p:stCondLst>
                                            <p:cond delay="1312"/>
                                          </p:stCondLst>
                                        </p:cTn>
                                        <p:tgtEl>
                                          <p:spTgt spid="2054"/>
                                        </p:tgtEl>
                                      </p:cBhvr>
                                      <p:to x="100000" y="80000"/>
                                    </p:animScale>
                                    <p:animScale>
                                      <p:cBhvr>
                                        <p:cTn id="57" dur="166" decel="50000">
                                          <p:stCondLst>
                                            <p:cond delay="1338"/>
                                          </p:stCondLst>
                                        </p:cTn>
                                        <p:tgtEl>
                                          <p:spTgt spid="2054"/>
                                        </p:tgtEl>
                                      </p:cBhvr>
                                      <p:to x="100000" y="100000"/>
                                    </p:animScale>
                                    <p:animScale>
                                      <p:cBhvr>
                                        <p:cTn id="58" dur="26">
                                          <p:stCondLst>
                                            <p:cond delay="1642"/>
                                          </p:stCondLst>
                                        </p:cTn>
                                        <p:tgtEl>
                                          <p:spTgt spid="2054"/>
                                        </p:tgtEl>
                                      </p:cBhvr>
                                      <p:to x="100000" y="90000"/>
                                    </p:animScale>
                                    <p:animScale>
                                      <p:cBhvr>
                                        <p:cTn id="59" dur="166" decel="50000">
                                          <p:stCondLst>
                                            <p:cond delay="1668"/>
                                          </p:stCondLst>
                                        </p:cTn>
                                        <p:tgtEl>
                                          <p:spTgt spid="2054"/>
                                        </p:tgtEl>
                                      </p:cBhvr>
                                      <p:to x="100000" y="100000"/>
                                    </p:animScale>
                                    <p:animScale>
                                      <p:cBhvr>
                                        <p:cTn id="60" dur="26">
                                          <p:stCondLst>
                                            <p:cond delay="1808"/>
                                          </p:stCondLst>
                                        </p:cTn>
                                        <p:tgtEl>
                                          <p:spTgt spid="2054"/>
                                        </p:tgtEl>
                                      </p:cBhvr>
                                      <p:to x="100000" y="95000"/>
                                    </p:animScale>
                                    <p:animScale>
                                      <p:cBhvr>
                                        <p:cTn id="61" dur="166" decel="50000">
                                          <p:stCondLst>
                                            <p:cond delay="1834"/>
                                          </p:stCondLst>
                                        </p:cTn>
                                        <p:tgtEl>
                                          <p:spTgt spid="2054"/>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2055"/>
                                        </p:tgtEl>
                                        <p:attrNameLst>
                                          <p:attrName>style.visibility</p:attrName>
                                        </p:attrNameLst>
                                      </p:cBhvr>
                                      <p:to>
                                        <p:strVal val="visible"/>
                                      </p:to>
                                    </p:set>
                                    <p:animEffect transition="in" filter="wipe(down)">
                                      <p:cBhvr>
                                        <p:cTn id="66" dur="580">
                                          <p:stCondLst>
                                            <p:cond delay="0"/>
                                          </p:stCondLst>
                                        </p:cTn>
                                        <p:tgtEl>
                                          <p:spTgt spid="2055"/>
                                        </p:tgtEl>
                                      </p:cBhvr>
                                    </p:animEffect>
                                    <p:anim calcmode="lin" valueType="num">
                                      <p:cBhvr>
                                        <p:cTn id="67" dur="1822" tmFilter="0,0; 0.14,0.36; 0.43,0.73; 0.71,0.91; 1.0,1.0">
                                          <p:stCondLst>
                                            <p:cond delay="0"/>
                                          </p:stCondLst>
                                        </p:cTn>
                                        <p:tgtEl>
                                          <p:spTgt spid="2055"/>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055"/>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055"/>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055"/>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055"/>
                                        </p:tgtEl>
                                        <p:attrNameLst>
                                          <p:attrName>ppt_y</p:attrName>
                                        </p:attrNameLst>
                                      </p:cBhvr>
                                      <p:tavLst>
                                        <p:tav tm="0" fmla="#ppt_y-sin(pi*$)/81">
                                          <p:val>
                                            <p:fltVal val="0"/>
                                          </p:val>
                                        </p:tav>
                                        <p:tav tm="100000">
                                          <p:val>
                                            <p:fltVal val="1"/>
                                          </p:val>
                                        </p:tav>
                                      </p:tavLst>
                                    </p:anim>
                                    <p:animScale>
                                      <p:cBhvr>
                                        <p:cTn id="72" dur="26">
                                          <p:stCondLst>
                                            <p:cond delay="650"/>
                                          </p:stCondLst>
                                        </p:cTn>
                                        <p:tgtEl>
                                          <p:spTgt spid="2055"/>
                                        </p:tgtEl>
                                      </p:cBhvr>
                                      <p:to x="100000" y="60000"/>
                                    </p:animScale>
                                    <p:animScale>
                                      <p:cBhvr>
                                        <p:cTn id="73" dur="166" decel="50000">
                                          <p:stCondLst>
                                            <p:cond delay="676"/>
                                          </p:stCondLst>
                                        </p:cTn>
                                        <p:tgtEl>
                                          <p:spTgt spid="2055"/>
                                        </p:tgtEl>
                                      </p:cBhvr>
                                      <p:to x="100000" y="100000"/>
                                    </p:animScale>
                                    <p:animScale>
                                      <p:cBhvr>
                                        <p:cTn id="74" dur="26">
                                          <p:stCondLst>
                                            <p:cond delay="1312"/>
                                          </p:stCondLst>
                                        </p:cTn>
                                        <p:tgtEl>
                                          <p:spTgt spid="2055"/>
                                        </p:tgtEl>
                                      </p:cBhvr>
                                      <p:to x="100000" y="80000"/>
                                    </p:animScale>
                                    <p:animScale>
                                      <p:cBhvr>
                                        <p:cTn id="75" dur="166" decel="50000">
                                          <p:stCondLst>
                                            <p:cond delay="1338"/>
                                          </p:stCondLst>
                                        </p:cTn>
                                        <p:tgtEl>
                                          <p:spTgt spid="2055"/>
                                        </p:tgtEl>
                                      </p:cBhvr>
                                      <p:to x="100000" y="100000"/>
                                    </p:animScale>
                                    <p:animScale>
                                      <p:cBhvr>
                                        <p:cTn id="76" dur="26">
                                          <p:stCondLst>
                                            <p:cond delay="1642"/>
                                          </p:stCondLst>
                                        </p:cTn>
                                        <p:tgtEl>
                                          <p:spTgt spid="2055"/>
                                        </p:tgtEl>
                                      </p:cBhvr>
                                      <p:to x="100000" y="90000"/>
                                    </p:animScale>
                                    <p:animScale>
                                      <p:cBhvr>
                                        <p:cTn id="77" dur="166" decel="50000">
                                          <p:stCondLst>
                                            <p:cond delay="1668"/>
                                          </p:stCondLst>
                                        </p:cTn>
                                        <p:tgtEl>
                                          <p:spTgt spid="2055"/>
                                        </p:tgtEl>
                                      </p:cBhvr>
                                      <p:to x="100000" y="100000"/>
                                    </p:animScale>
                                    <p:animScale>
                                      <p:cBhvr>
                                        <p:cTn id="78" dur="26">
                                          <p:stCondLst>
                                            <p:cond delay="1808"/>
                                          </p:stCondLst>
                                        </p:cTn>
                                        <p:tgtEl>
                                          <p:spTgt spid="2055"/>
                                        </p:tgtEl>
                                      </p:cBhvr>
                                      <p:to x="100000" y="95000"/>
                                    </p:animScale>
                                    <p:animScale>
                                      <p:cBhvr>
                                        <p:cTn id="79" dur="166" decel="50000">
                                          <p:stCondLst>
                                            <p:cond delay="1834"/>
                                          </p:stCondLst>
                                        </p:cTn>
                                        <p:tgtEl>
                                          <p:spTgt spid="2055"/>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2056"/>
                                        </p:tgtEl>
                                        <p:attrNameLst>
                                          <p:attrName>style.visibility</p:attrName>
                                        </p:attrNameLst>
                                      </p:cBhvr>
                                      <p:to>
                                        <p:strVal val="visible"/>
                                      </p:to>
                                    </p:set>
                                    <p:animEffect transition="in" filter="wipe(down)">
                                      <p:cBhvr>
                                        <p:cTn id="84" dur="580">
                                          <p:stCondLst>
                                            <p:cond delay="0"/>
                                          </p:stCondLst>
                                        </p:cTn>
                                        <p:tgtEl>
                                          <p:spTgt spid="2056"/>
                                        </p:tgtEl>
                                      </p:cBhvr>
                                    </p:animEffect>
                                    <p:anim calcmode="lin" valueType="num">
                                      <p:cBhvr>
                                        <p:cTn id="85"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90" dur="26">
                                          <p:stCondLst>
                                            <p:cond delay="650"/>
                                          </p:stCondLst>
                                        </p:cTn>
                                        <p:tgtEl>
                                          <p:spTgt spid="2056"/>
                                        </p:tgtEl>
                                      </p:cBhvr>
                                      <p:to x="100000" y="60000"/>
                                    </p:animScale>
                                    <p:animScale>
                                      <p:cBhvr>
                                        <p:cTn id="91" dur="166" decel="50000">
                                          <p:stCondLst>
                                            <p:cond delay="676"/>
                                          </p:stCondLst>
                                        </p:cTn>
                                        <p:tgtEl>
                                          <p:spTgt spid="2056"/>
                                        </p:tgtEl>
                                      </p:cBhvr>
                                      <p:to x="100000" y="100000"/>
                                    </p:animScale>
                                    <p:animScale>
                                      <p:cBhvr>
                                        <p:cTn id="92" dur="26">
                                          <p:stCondLst>
                                            <p:cond delay="1312"/>
                                          </p:stCondLst>
                                        </p:cTn>
                                        <p:tgtEl>
                                          <p:spTgt spid="2056"/>
                                        </p:tgtEl>
                                      </p:cBhvr>
                                      <p:to x="100000" y="80000"/>
                                    </p:animScale>
                                    <p:animScale>
                                      <p:cBhvr>
                                        <p:cTn id="93" dur="166" decel="50000">
                                          <p:stCondLst>
                                            <p:cond delay="1338"/>
                                          </p:stCondLst>
                                        </p:cTn>
                                        <p:tgtEl>
                                          <p:spTgt spid="2056"/>
                                        </p:tgtEl>
                                      </p:cBhvr>
                                      <p:to x="100000" y="100000"/>
                                    </p:animScale>
                                    <p:animScale>
                                      <p:cBhvr>
                                        <p:cTn id="94" dur="26">
                                          <p:stCondLst>
                                            <p:cond delay="1642"/>
                                          </p:stCondLst>
                                        </p:cTn>
                                        <p:tgtEl>
                                          <p:spTgt spid="2056"/>
                                        </p:tgtEl>
                                      </p:cBhvr>
                                      <p:to x="100000" y="90000"/>
                                    </p:animScale>
                                    <p:animScale>
                                      <p:cBhvr>
                                        <p:cTn id="95" dur="166" decel="50000">
                                          <p:stCondLst>
                                            <p:cond delay="1668"/>
                                          </p:stCondLst>
                                        </p:cTn>
                                        <p:tgtEl>
                                          <p:spTgt spid="2056"/>
                                        </p:tgtEl>
                                      </p:cBhvr>
                                      <p:to x="100000" y="100000"/>
                                    </p:animScale>
                                    <p:animScale>
                                      <p:cBhvr>
                                        <p:cTn id="96" dur="26">
                                          <p:stCondLst>
                                            <p:cond delay="1808"/>
                                          </p:stCondLst>
                                        </p:cTn>
                                        <p:tgtEl>
                                          <p:spTgt spid="2056"/>
                                        </p:tgtEl>
                                      </p:cBhvr>
                                      <p:to x="100000" y="95000"/>
                                    </p:animScale>
                                    <p:animScale>
                                      <p:cBhvr>
                                        <p:cTn id="97" dur="166" decel="50000">
                                          <p:stCondLst>
                                            <p:cond delay="1834"/>
                                          </p:stCondLst>
                                        </p:cTn>
                                        <p:tgtEl>
                                          <p:spTgt spid="20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1137</TotalTime>
  <Words>813</Words>
  <Application>Microsoft Office PowerPoint</Application>
  <PresentationFormat>On-screen Show (4:3)</PresentationFormat>
  <Paragraphs>174</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Technic</vt:lpstr>
      <vt:lpstr>What is Human Trafficking?</vt:lpstr>
      <vt:lpstr>Human Trafficking/ Sex Trafficking</vt:lpstr>
      <vt:lpstr>PowerPoint Presentation</vt:lpstr>
      <vt:lpstr>PowerPoint Presentation</vt:lpstr>
      <vt:lpstr>LABOR TRAFFICKING</vt:lpstr>
      <vt:lpstr>Signs of Labor Trafficking Victims</vt:lpstr>
      <vt:lpstr>Sex Trafficking</vt:lpstr>
      <vt:lpstr>PowerPoint Presentation</vt:lpstr>
      <vt:lpstr>Sex Trafficking Victims</vt:lpstr>
      <vt:lpstr>Sex Trafficking Victims</vt:lpstr>
      <vt:lpstr>Victims by race</vt:lpstr>
      <vt:lpstr>Comparing Demographics Of Victims To General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REALITY</vt:lpstr>
      <vt:lpstr>Sex Trafficking Terms</vt:lpstr>
      <vt:lpstr>Signs and Symptoms </vt:lpstr>
      <vt:lpstr>Why don’t they just leave??</vt:lpstr>
      <vt:lpstr>PowerPoint Presentation</vt:lpstr>
      <vt:lpstr>PowerPoint Presentation</vt:lpstr>
      <vt:lpstr>JANE DOE #1</vt:lpstr>
      <vt:lpstr>PowerPoint Presentation</vt:lpstr>
      <vt:lpstr>PowerPoint Presentation</vt:lpstr>
      <vt:lpstr>PowerPoint Presentation</vt:lpstr>
      <vt:lpstr>Law Enforcement View point</vt:lpstr>
      <vt:lpstr>What Law Enforcement is doing now?</vt:lpstr>
      <vt:lpstr>Video: Tricked</vt:lpstr>
      <vt:lpstr>The Demand Today  • Web sites where commercial sex is available – 100+ websites – 1000’s of ads – Backpage.com: 25,000 ads per month for Jul, Aug, Sep  • In 2014 ASU concluded there were 6800 buyers soliciting sex on one site in 24 hours  • Detectives will get 150‐250 responses to prostitution ads in 8 hours</vt:lpstr>
      <vt:lpstr>PowerPoint Presentation</vt:lpstr>
      <vt:lpstr>PowerPoint Presentation</vt:lpstr>
      <vt:lpstr>PowerPoint Presentation</vt:lpstr>
      <vt:lpstr>PowerPoint Presentation</vt:lpstr>
      <vt:lpstr>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Eberle</dc:creator>
  <cp:lastModifiedBy>Remington Stobo</cp:lastModifiedBy>
  <cp:revision>52</cp:revision>
  <dcterms:created xsi:type="dcterms:W3CDTF">2015-12-28T21:21:15Z</dcterms:created>
  <dcterms:modified xsi:type="dcterms:W3CDTF">2019-12-27T20:43:12Z</dcterms:modified>
</cp:coreProperties>
</file>