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4"/>
  </p:notesMasterIdLst>
  <p:sldIdLst>
    <p:sldId id="256" r:id="rId2"/>
    <p:sldId id="257" r:id="rId3"/>
    <p:sldId id="258" r:id="rId4"/>
    <p:sldId id="279" r:id="rId5"/>
    <p:sldId id="280" r:id="rId6"/>
    <p:sldId id="260" r:id="rId7"/>
    <p:sldId id="261" r:id="rId8"/>
    <p:sldId id="274" r:id="rId9"/>
    <p:sldId id="262" r:id="rId10"/>
    <p:sldId id="263" r:id="rId11"/>
    <p:sldId id="264" r:id="rId12"/>
    <p:sldId id="265" r:id="rId13"/>
    <p:sldId id="266" r:id="rId14"/>
    <p:sldId id="267" r:id="rId15"/>
    <p:sldId id="277" r:id="rId16"/>
    <p:sldId id="278" r:id="rId17"/>
    <p:sldId id="269" r:id="rId18"/>
    <p:sldId id="270" r:id="rId19"/>
    <p:sldId id="282" r:id="rId20"/>
    <p:sldId id="281" r:id="rId21"/>
    <p:sldId id="271" r:id="rId22"/>
    <p:sldId id="272" r:id="rId23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35" autoAdjust="0"/>
    <p:restoredTop sz="86358" autoAdjust="0"/>
  </p:normalViewPr>
  <p:slideViewPr>
    <p:cSldViewPr>
      <p:cViewPr varScale="1">
        <p:scale>
          <a:sx n="75" d="100"/>
          <a:sy n="75" d="100"/>
        </p:scale>
        <p:origin x="84" y="6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AFE9A79F-ED1D-48F4-82CB-B74A9CF36284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8944B7E9-631B-4E3F-A448-46B654705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830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4B7E9-631B-4E3F-A448-46B654705BB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676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handout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4B7E9-631B-4E3F-A448-46B654705BB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455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Elaborate on what we do/can  release.  </a:t>
            </a:r>
          </a:p>
          <a:p>
            <a:endParaRPr lang="en-US" dirty="0"/>
          </a:p>
          <a:p>
            <a:r>
              <a:rPr lang="en-US" dirty="0"/>
              <a:t>Report In question/ date and time</a:t>
            </a:r>
            <a:r>
              <a:rPr lang="en-US" baseline="0" dirty="0"/>
              <a:t> of report/ date and time of occurrence/factual circumstances/general description/response/victim- the information is being withheld and not disclosed on the grounds of the privacy interests of the victim pursuant to Article 1, Section 1 of the California Constitution, Government code Section 6254 (k), and the balancing test under Government Code Section 6255</a:t>
            </a:r>
          </a:p>
          <a:p>
            <a:r>
              <a:rPr lang="en-US" baseline="0" dirty="0"/>
              <a:t> </a:t>
            </a:r>
          </a:p>
          <a:p>
            <a:r>
              <a:rPr lang="en-US" baseline="0" dirty="0"/>
              <a:t>Injuries: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4B7E9-631B-4E3F-A448-46B654705BB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778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4B7E9-631B-4E3F-A448-46B654705BB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901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D418-4659-453A-8F2A-F522E225F8D9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64033-D047-4460-A6D3-2E2011224D3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D418-4659-453A-8F2A-F522E225F8D9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64033-D047-4460-A6D3-2E2011224D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D418-4659-453A-8F2A-F522E225F8D9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64033-D047-4460-A6D3-2E2011224D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D418-4659-453A-8F2A-F522E225F8D9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64033-D047-4460-A6D3-2E2011224D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D418-4659-453A-8F2A-F522E225F8D9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B564033-D047-4460-A6D3-2E2011224D3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D418-4659-453A-8F2A-F522E225F8D9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64033-D047-4460-A6D3-2E2011224D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D418-4659-453A-8F2A-F522E225F8D9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64033-D047-4460-A6D3-2E2011224D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D418-4659-453A-8F2A-F522E225F8D9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64033-D047-4460-A6D3-2E2011224D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D418-4659-453A-8F2A-F522E225F8D9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64033-D047-4460-A6D3-2E2011224D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D418-4659-453A-8F2A-F522E225F8D9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64033-D047-4460-A6D3-2E2011224D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D418-4659-453A-8F2A-F522E225F8D9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64033-D047-4460-A6D3-2E2011224D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26CD418-4659-453A-8F2A-F522E225F8D9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564033-D047-4460-A6D3-2E2011224D31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ityofsanrafael.org/#/city/repor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16162"/>
          </a:xfrm>
        </p:spPr>
        <p:txBody>
          <a:bodyPr>
            <a:normAutofit fontScale="90000"/>
          </a:bodyPr>
          <a:lstStyle/>
          <a:p>
            <a:r>
              <a:rPr lang="en-US" dirty="0"/>
              <a:t>Essential Duties &amp; Responsibilities of San Rafael Police Department Records Division</a:t>
            </a:r>
            <a:br>
              <a:rPr lang="en-US" dirty="0"/>
            </a:b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3657600"/>
            <a:ext cx="2438400" cy="2514600"/>
          </a:xfrm>
        </p:spPr>
      </p:pic>
    </p:spTree>
    <p:extLst>
      <p:ext uri="{BB962C8B-B14F-4D97-AF65-F5344CB8AC3E}">
        <p14:creationId xmlns:p14="http://schemas.microsoft.com/office/powerpoint/2010/main" val="1194596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Mental/Welfare Checks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133600"/>
            <a:ext cx="4236317" cy="2834481"/>
          </a:xfrm>
        </p:spPr>
      </p:pic>
    </p:spTree>
    <p:extLst>
      <p:ext uri="{BB962C8B-B14F-4D97-AF65-F5344CB8AC3E}">
        <p14:creationId xmlns:p14="http://schemas.microsoft.com/office/powerpoint/2010/main" val="2567044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CPS Reports or Adult Protective Reports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35" y="2133601"/>
            <a:ext cx="2870215" cy="2782094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9544" y="2438400"/>
            <a:ext cx="3862894" cy="2239169"/>
          </a:xfrm>
        </p:spPr>
      </p:pic>
    </p:spTree>
    <p:extLst>
      <p:ext uri="{BB962C8B-B14F-4D97-AF65-F5344CB8AC3E}">
        <p14:creationId xmlns:p14="http://schemas.microsoft.com/office/powerpoint/2010/main" val="1053755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Arrest Reports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2057400"/>
            <a:ext cx="5170499" cy="2705894"/>
          </a:xfrm>
        </p:spPr>
      </p:pic>
    </p:spTree>
    <p:extLst>
      <p:ext uri="{BB962C8B-B14F-4D97-AF65-F5344CB8AC3E}">
        <p14:creationId xmlns:p14="http://schemas.microsoft.com/office/powerpoint/2010/main" val="3713901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Coroner’s Report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828800"/>
            <a:ext cx="4668076" cy="2963069"/>
          </a:xfrm>
        </p:spPr>
      </p:pic>
    </p:spTree>
    <p:extLst>
      <p:ext uri="{BB962C8B-B14F-4D97-AF65-F5344CB8AC3E}">
        <p14:creationId xmlns:p14="http://schemas.microsoft.com/office/powerpoint/2010/main" val="1682930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Press Log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1657571"/>
            <a:ext cx="3204230" cy="2400079"/>
          </a:xfrm>
        </p:spPr>
      </p:pic>
      <p:sp>
        <p:nvSpPr>
          <p:cNvPr id="5" name="TextBox 4"/>
          <p:cNvSpPr txBox="1"/>
          <p:nvPr/>
        </p:nvSpPr>
        <p:spPr>
          <a:xfrm>
            <a:off x="609600" y="4724400"/>
            <a:ext cx="85597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Viewable from 30 Days of arrest,  just brief summary of case and who was arrested.</a:t>
            </a:r>
          </a:p>
          <a:p>
            <a:pPr algn="ctr"/>
            <a:r>
              <a:rPr lang="en-US" dirty="0"/>
              <a:t>After 30 days it becomes a matter of Criminal History which is not available for public release </a:t>
            </a:r>
          </a:p>
        </p:txBody>
      </p:sp>
    </p:spTree>
    <p:extLst>
      <p:ext uri="{BB962C8B-B14F-4D97-AF65-F5344CB8AC3E}">
        <p14:creationId xmlns:p14="http://schemas.microsoft.com/office/powerpoint/2010/main" val="4039388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86799" y="-90979"/>
            <a:ext cx="12517597" cy="7039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671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29456" y="-1719981"/>
            <a:ext cx="11002911" cy="10297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327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v"/>
            </a:pPr>
            <a:r>
              <a:rPr lang="en-US" dirty="0"/>
              <a:t>Incident Reports</a:t>
            </a:r>
          </a:p>
          <a:p>
            <a:pPr algn="ctr">
              <a:buFont typeface="Wingdings" panose="05000000000000000000" pitchFamily="2" charset="2"/>
              <a:buChar char="v"/>
            </a:pPr>
            <a:endParaRPr lang="en-US" dirty="0"/>
          </a:p>
          <a:p>
            <a:pPr algn="ctr">
              <a:buFont typeface="Wingdings" panose="05000000000000000000" pitchFamily="2" charset="2"/>
              <a:buChar char="v"/>
            </a:pPr>
            <a:r>
              <a:rPr lang="en-US" dirty="0"/>
              <a:t>Accident Reports</a:t>
            </a:r>
          </a:p>
          <a:p>
            <a:pPr algn="ctr">
              <a:buFont typeface="Wingdings" panose="05000000000000000000" pitchFamily="2" charset="2"/>
              <a:buChar char="v"/>
            </a:pPr>
            <a:endParaRPr lang="en-US" dirty="0"/>
          </a:p>
          <a:p>
            <a:pPr algn="ctr">
              <a:buFont typeface="Wingdings" panose="05000000000000000000" pitchFamily="2" charset="2"/>
              <a:buChar char="v"/>
            </a:pPr>
            <a:r>
              <a:rPr lang="en-US" dirty="0"/>
              <a:t>Reports for Crime victims</a:t>
            </a:r>
          </a:p>
          <a:p>
            <a:pPr algn="ctr">
              <a:buFont typeface="Wingdings" panose="05000000000000000000" pitchFamily="2" charset="2"/>
              <a:buChar char="v"/>
            </a:pPr>
            <a:endParaRPr lang="en-US" dirty="0"/>
          </a:p>
          <a:p>
            <a:pPr algn="ctr">
              <a:buFont typeface="Wingdings" panose="05000000000000000000" pitchFamily="2" charset="2"/>
              <a:buChar char="v"/>
            </a:pPr>
            <a:r>
              <a:rPr lang="en-US" dirty="0"/>
              <a:t>Correctable Traffic Citation signoffs</a:t>
            </a:r>
          </a:p>
          <a:p>
            <a:pPr marL="0" indent="0" algn="ctr">
              <a:buNone/>
            </a:pPr>
            <a:r>
              <a:rPr lang="en-US" sz="2600" dirty="0"/>
              <a:t>(tinted windows, no plates, brake lights/taillights out, expired registration tabs)</a:t>
            </a:r>
          </a:p>
        </p:txBody>
      </p:sp>
    </p:spTree>
    <p:extLst>
      <p:ext uri="{BB962C8B-B14F-4D97-AF65-F5344CB8AC3E}">
        <p14:creationId xmlns:p14="http://schemas.microsoft.com/office/powerpoint/2010/main" val="3315705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Services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v"/>
            </a:pPr>
            <a:r>
              <a:rPr lang="en-US" dirty="0"/>
              <a:t>Clearance Letters (Fee $27.00) for Immigration, travel or adoptions</a:t>
            </a:r>
          </a:p>
          <a:p>
            <a:pPr algn="ctr">
              <a:buFont typeface="Wingdings" panose="05000000000000000000" pitchFamily="2" charset="2"/>
              <a:buChar char="v"/>
            </a:pPr>
            <a:endParaRPr lang="en-US" dirty="0"/>
          </a:p>
          <a:p>
            <a:pPr algn="ctr">
              <a:buFont typeface="Wingdings" panose="05000000000000000000" pitchFamily="2" charset="2"/>
              <a:buChar char="v"/>
            </a:pPr>
            <a:r>
              <a:rPr lang="en-US" dirty="0"/>
              <a:t>Repo Receipts (Fee $15.00)</a:t>
            </a:r>
          </a:p>
          <a:p>
            <a:pPr algn="ctr">
              <a:buFont typeface="Wingdings" panose="05000000000000000000" pitchFamily="2" charset="2"/>
              <a:buChar char="v"/>
            </a:pPr>
            <a:endParaRPr lang="en-US" dirty="0"/>
          </a:p>
          <a:p>
            <a:pPr algn="ctr">
              <a:buFont typeface="Wingdings" panose="05000000000000000000" pitchFamily="2" charset="2"/>
              <a:buChar char="v"/>
            </a:pPr>
            <a:r>
              <a:rPr lang="en-US" dirty="0"/>
              <a:t>Vehicle Release (Admin Fee $327.00) if vehicle was impounded for 30 days. Fee is for the time the officer has to wait for tow, processing paperwork</a:t>
            </a:r>
          </a:p>
        </p:txBody>
      </p:sp>
    </p:spTree>
    <p:extLst>
      <p:ext uri="{BB962C8B-B14F-4D97-AF65-F5344CB8AC3E}">
        <p14:creationId xmlns:p14="http://schemas.microsoft.com/office/powerpoint/2010/main" val="3917626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you can help…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anose="05000000000000000000" pitchFamily="2" charset="2"/>
              <a:buChar char="v"/>
            </a:pPr>
            <a:r>
              <a:rPr lang="en-US" dirty="0"/>
              <a:t> YOU CAN REPORT CERTAIN INFORMATION ON </a:t>
            </a:r>
          </a:p>
          <a:p>
            <a:pPr algn="ctr">
              <a:buFont typeface="Wingdings" panose="05000000000000000000" pitchFamily="2" charset="2"/>
              <a:buChar char="v"/>
            </a:pPr>
            <a:endParaRPr lang="en-US" dirty="0"/>
          </a:p>
          <a:p>
            <a:pPr marL="137160" indent="0" algn="ctr">
              <a:buNone/>
            </a:pPr>
            <a:endParaRPr lang="en-US" dirty="0"/>
          </a:p>
          <a:p>
            <a:pPr marL="137160" indent="0" algn="ctr">
              <a:buNone/>
            </a:pPr>
            <a:r>
              <a:rPr lang="en-US" sz="2400" dirty="0">
                <a:hlinkClick r:id="rId2"/>
              </a:rPr>
              <a:t>https://www.cityofsanrafael.org/#/city/report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68929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7400" y="228600"/>
            <a:ext cx="48006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/>
              <a:t>Answers and evaluates all non-emergency calls for service. Inbound/outbound calls handled by Records/Dispatch August 2019 = 9,687 calls</a:t>
            </a:r>
          </a:p>
          <a:p>
            <a:endParaRPr lang="en-US" dirty="0"/>
          </a:p>
          <a:p>
            <a:pPr marL="285750" indent="-285750">
              <a:buFont typeface="Symbol"/>
              <a:buChar char="·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/>
              <a:t>Enters information into the CAD (Computer Aided Dispatch)  system about calls for service including type, location, nature and description of the event.</a:t>
            </a:r>
          </a:p>
          <a:p>
            <a:endParaRPr lang="en-US" dirty="0"/>
          </a:p>
          <a:p>
            <a:pPr marL="285750" indent="-285750">
              <a:buFont typeface="Symbol"/>
              <a:buChar char="·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/>
              <a:t>Evaluates and handles all in-person requests for service at the front counter of the police station.</a:t>
            </a:r>
          </a:p>
          <a:p>
            <a:endParaRPr lang="en-US" dirty="0"/>
          </a:p>
          <a:p>
            <a:pPr marL="285750" indent="-285750">
              <a:buFont typeface="Symbol"/>
              <a:buChar char="·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/>
              <a:t>Provides callers and walk-in customers with assistance, information, or referral on situations that they determine not to be police-related but civil issues.  </a:t>
            </a:r>
          </a:p>
          <a:p>
            <a:pPr marL="285750" indent="-285750">
              <a:buFont typeface="Symbol"/>
              <a:buChar char="·"/>
            </a:pPr>
            <a:endParaRPr lang="en-US" dirty="0"/>
          </a:p>
          <a:p>
            <a:endParaRPr lang="en-US" dirty="0"/>
          </a:p>
          <a:p>
            <a:pPr marL="285750" indent="-285750">
              <a:buFont typeface="Symbol"/>
              <a:buChar char="·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76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you can help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14425" y="-576263"/>
            <a:ext cx="11372850" cy="801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404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for your time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752600"/>
            <a:ext cx="5287155" cy="2850917"/>
          </a:xfrm>
        </p:spPr>
      </p:pic>
      <p:sp>
        <p:nvSpPr>
          <p:cNvPr id="7" name="TextBox 6"/>
          <p:cNvSpPr txBox="1"/>
          <p:nvPr/>
        </p:nvSpPr>
        <p:spPr>
          <a:xfrm>
            <a:off x="685800" y="5486400"/>
            <a:ext cx="8246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Please feel free to contact me with any questions at 415-485-3000 or  610@srpd.org </a:t>
            </a:r>
          </a:p>
        </p:txBody>
      </p:sp>
    </p:spTree>
    <p:extLst>
      <p:ext uri="{BB962C8B-B14F-4D97-AF65-F5344CB8AC3E}">
        <p14:creationId xmlns:p14="http://schemas.microsoft.com/office/powerpoint/2010/main" val="2188374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Hours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dirty="0"/>
          </a:p>
          <a:p>
            <a:pPr algn="ctr">
              <a:buFont typeface="Wingdings" panose="05000000000000000000" pitchFamily="2" charset="2"/>
              <a:buChar char="v"/>
            </a:pPr>
            <a:r>
              <a:rPr lang="en-US" dirty="0"/>
              <a:t>Lobby opened from 8:00am -5:00pm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en-US" dirty="0"/>
              <a:t>Monday- Friday</a:t>
            </a:r>
          </a:p>
          <a:p>
            <a:pPr algn="ctr"/>
            <a:endParaRPr lang="en-US" dirty="0"/>
          </a:p>
          <a:p>
            <a:pPr algn="ctr">
              <a:buFont typeface="Wingdings" panose="05000000000000000000" pitchFamily="2" charset="2"/>
              <a:buChar char="v"/>
            </a:pPr>
            <a:r>
              <a:rPr lang="en-US" dirty="0"/>
              <a:t>10:00am-2:00pm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en-US" dirty="0"/>
              <a:t>Saturday</a:t>
            </a:r>
          </a:p>
          <a:p>
            <a:pPr algn="ctr"/>
            <a:endParaRPr lang="en-US" dirty="0"/>
          </a:p>
          <a:p>
            <a:pPr algn="ctr">
              <a:buFont typeface="Wingdings" panose="05000000000000000000" pitchFamily="2" charset="2"/>
              <a:buChar char="v"/>
            </a:pPr>
            <a:r>
              <a:rPr lang="en-US" dirty="0"/>
              <a:t>Closed Sunday &amp; Holidays</a:t>
            </a:r>
          </a:p>
        </p:txBody>
      </p:sp>
    </p:spTree>
    <p:extLst>
      <p:ext uri="{BB962C8B-B14F-4D97-AF65-F5344CB8AC3E}">
        <p14:creationId xmlns:p14="http://schemas.microsoft.com/office/powerpoint/2010/main" val="3400240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33600" y="152401"/>
            <a:ext cx="4724400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Symbol"/>
              <a:buChar char="·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/>
              <a:t>Processes and maintains a wide variety of police reports, documents, and records in both electronic and paper format; enters and retrieves information from other law enforcement data bases and resources. Average Reports a year 9,000-10,000 report.</a:t>
            </a:r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/>
              <a:t>Maintains and ensures the integrity and security of all confidential police records and reports.</a:t>
            </a:r>
          </a:p>
          <a:p>
            <a:endParaRPr lang="en-US" dirty="0"/>
          </a:p>
          <a:p>
            <a:pPr marL="285750" indent="-285750">
              <a:buFont typeface="Symbol"/>
              <a:buChar char="·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/>
              <a:t>Prepares mandated statistical and other reports for the State Department of Justice.</a:t>
            </a:r>
          </a:p>
          <a:p>
            <a:endParaRPr lang="en-US" dirty="0"/>
          </a:p>
          <a:p>
            <a:r>
              <a:rPr lang="en-US" dirty="0"/>
              <a:t>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/>
              <a:t>Prepares both standardized and specialized letters, records and reports; prepares releases for impounded and stored vehicles and criminal record clearances.</a:t>
            </a:r>
          </a:p>
          <a:p>
            <a:r>
              <a:rPr lang="en-US" dirty="0"/>
              <a:t> </a:t>
            </a:r>
          </a:p>
          <a:p>
            <a:pPr marL="285750" indent="-285750">
              <a:buFont typeface="Symbol"/>
              <a:buChar char="·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134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Process 1"/>
          <p:cNvSpPr/>
          <p:nvPr/>
        </p:nvSpPr>
        <p:spPr>
          <a:xfrm>
            <a:off x="3657600" y="24276"/>
            <a:ext cx="1371600" cy="759774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Citizen call to SRPD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944745" y="399489"/>
            <a:ext cx="1371600" cy="762000"/>
          </a:xfrm>
          <a:prstGeom prst="flowChartAlternate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Call creates Inc. #</a:t>
            </a:r>
          </a:p>
        </p:txBody>
      </p:sp>
      <p:sp>
        <p:nvSpPr>
          <p:cNvPr id="8" name="Flowchart: Alternate Process 7"/>
          <p:cNvSpPr/>
          <p:nvPr/>
        </p:nvSpPr>
        <p:spPr>
          <a:xfrm>
            <a:off x="6324600" y="356050"/>
            <a:ext cx="1371600" cy="762000"/>
          </a:xfrm>
          <a:prstGeom prst="flowChartAlternate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Doesn’t constitute need for officer to respond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492347" y="369819"/>
            <a:ext cx="914400" cy="414231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234198" y="330600"/>
            <a:ext cx="930247" cy="416301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6" name="Flowchart: Alternate Process 25"/>
          <p:cNvSpPr/>
          <p:nvPr/>
        </p:nvSpPr>
        <p:spPr>
          <a:xfrm>
            <a:off x="919102" y="1363766"/>
            <a:ext cx="1371600" cy="762000"/>
          </a:xfrm>
          <a:prstGeom prst="flowChartAlternate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Officer</a:t>
            </a:r>
            <a:r>
              <a:rPr lang="en-US" dirty="0"/>
              <a:t> </a:t>
            </a:r>
            <a:r>
              <a:rPr lang="en-US" sz="1100" dirty="0"/>
              <a:t>responds</a:t>
            </a:r>
          </a:p>
        </p:txBody>
      </p:sp>
      <p:cxnSp>
        <p:nvCxnSpPr>
          <p:cNvPr id="28" name="Straight Arrow Connector 27"/>
          <p:cNvCxnSpPr>
            <a:stCxn id="3" idx="2"/>
          </p:cNvCxnSpPr>
          <p:nvPr/>
        </p:nvCxnSpPr>
        <p:spPr>
          <a:xfrm>
            <a:off x="1630545" y="1161489"/>
            <a:ext cx="0" cy="1791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Flowchart: Alternate Process 31"/>
          <p:cNvSpPr/>
          <p:nvPr/>
        </p:nvSpPr>
        <p:spPr>
          <a:xfrm>
            <a:off x="6324600" y="1542489"/>
            <a:ext cx="1371600" cy="751212"/>
          </a:xfrm>
          <a:prstGeom prst="flowChartAlternate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No report taken/call handled/10-22/GOA, ETC.</a:t>
            </a:r>
          </a:p>
        </p:txBody>
      </p:sp>
      <p:cxnSp>
        <p:nvCxnSpPr>
          <p:cNvPr id="34" name="Straight Arrow Connector 33"/>
          <p:cNvCxnSpPr>
            <a:stCxn id="8" idx="2"/>
          </p:cNvCxnSpPr>
          <p:nvPr/>
        </p:nvCxnSpPr>
        <p:spPr>
          <a:xfrm>
            <a:off x="7010400" y="1118050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Flowchart: Alternate Process 40"/>
          <p:cNvSpPr/>
          <p:nvPr/>
        </p:nvSpPr>
        <p:spPr>
          <a:xfrm>
            <a:off x="914400" y="2304064"/>
            <a:ext cx="1371600" cy="1107369"/>
          </a:xfrm>
          <a:prstGeom prst="flowChartAlternate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Officer takes report/writes and Supervisor approves (could take several days to complete)</a:t>
            </a:r>
          </a:p>
        </p:txBody>
      </p:sp>
      <p:sp>
        <p:nvSpPr>
          <p:cNvPr id="45" name="Flowchart: Alternate Process 44"/>
          <p:cNvSpPr/>
          <p:nvPr/>
        </p:nvSpPr>
        <p:spPr>
          <a:xfrm>
            <a:off x="944745" y="3662711"/>
            <a:ext cx="1371600" cy="1041850"/>
          </a:xfrm>
          <a:prstGeom prst="flowChartAlternate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Records review cases to ensure all info correct and supporting documents are present</a:t>
            </a:r>
          </a:p>
        </p:txBody>
      </p:sp>
      <p:cxnSp>
        <p:nvCxnSpPr>
          <p:cNvPr id="47" name="Straight Arrow Connector 46"/>
          <p:cNvCxnSpPr>
            <a:stCxn id="41" idx="2"/>
          </p:cNvCxnSpPr>
          <p:nvPr/>
        </p:nvCxnSpPr>
        <p:spPr>
          <a:xfrm>
            <a:off x="1600200" y="3411433"/>
            <a:ext cx="0" cy="2073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Flowchart: Alternate Process 48"/>
          <p:cNvSpPr/>
          <p:nvPr/>
        </p:nvSpPr>
        <p:spPr>
          <a:xfrm>
            <a:off x="6411926" y="3834950"/>
            <a:ext cx="1371600" cy="927550"/>
          </a:xfrm>
          <a:prstGeom prst="flowChartAlternate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Records kick back reports if documents are missing/wrong info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2362200" y="4341377"/>
            <a:ext cx="3962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Flowchart: Alternate Process 55"/>
          <p:cNvSpPr/>
          <p:nvPr/>
        </p:nvSpPr>
        <p:spPr>
          <a:xfrm>
            <a:off x="955197" y="5006523"/>
            <a:ext cx="1371600" cy="838200"/>
          </a:xfrm>
          <a:prstGeom prst="flowChartAlternate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Records route cases to DA/AOA/CHP/DMV/State parole/Etc.</a:t>
            </a:r>
          </a:p>
        </p:txBody>
      </p:sp>
      <p:cxnSp>
        <p:nvCxnSpPr>
          <p:cNvPr id="63" name="Straight Arrow Connector 62"/>
          <p:cNvCxnSpPr>
            <a:stCxn id="45" idx="2"/>
          </p:cNvCxnSpPr>
          <p:nvPr/>
        </p:nvCxnSpPr>
        <p:spPr>
          <a:xfrm>
            <a:off x="1630545" y="4704561"/>
            <a:ext cx="10452" cy="2601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Flowchart: Alternate Process 65"/>
          <p:cNvSpPr/>
          <p:nvPr/>
        </p:nvSpPr>
        <p:spPr>
          <a:xfrm>
            <a:off x="949970" y="6133143"/>
            <a:ext cx="1412229" cy="685800"/>
          </a:xfrm>
          <a:prstGeom prst="flowChartAlternate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Records locks down cases in computer, so no one can edit</a:t>
            </a:r>
          </a:p>
        </p:txBody>
      </p:sp>
      <p:cxnSp>
        <p:nvCxnSpPr>
          <p:cNvPr id="70" name="Straight Arrow Connector 69"/>
          <p:cNvCxnSpPr>
            <a:stCxn id="56" idx="2"/>
          </p:cNvCxnSpPr>
          <p:nvPr/>
        </p:nvCxnSpPr>
        <p:spPr>
          <a:xfrm>
            <a:off x="1640997" y="5844723"/>
            <a:ext cx="0" cy="2512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26" idx="2"/>
            <a:endCxn id="41" idx="0"/>
          </p:cNvCxnSpPr>
          <p:nvPr/>
        </p:nvCxnSpPr>
        <p:spPr>
          <a:xfrm flipH="1">
            <a:off x="1600200" y="2125766"/>
            <a:ext cx="4702" cy="1782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9934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Incidents that we wouldn’t respond to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v"/>
            </a:pPr>
            <a:r>
              <a:rPr lang="en-US" sz="2000" u="sng" dirty="0"/>
              <a:t> Homeless subjects on public property who aren’t doing anything criminal</a:t>
            </a:r>
          </a:p>
          <a:p>
            <a:pPr marL="137160" indent="0" algn="ctr">
              <a:buNone/>
            </a:pPr>
            <a:r>
              <a:rPr lang="en-US" sz="1600" dirty="0"/>
              <a:t> In short, the court decided in </a:t>
            </a:r>
            <a:r>
              <a:rPr lang="en-US" sz="1600" i="1" dirty="0"/>
              <a:t>Martin v. Boise</a:t>
            </a:r>
            <a:r>
              <a:rPr lang="en-US" sz="1600" dirty="0"/>
              <a:t> that a jurisdiction could not cite/arrest homeless subjects for camping on public property when no other viable option was available (Sunrise-Sunset)</a:t>
            </a:r>
          </a:p>
          <a:p>
            <a:pPr marL="137160" indent="0" algn="ctr">
              <a:buNone/>
            </a:pPr>
            <a:endParaRPr lang="en-US" sz="1600" dirty="0"/>
          </a:p>
          <a:p>
            <a:pPr algn="ctr">
              <a:buFont typeface="Wingdings" panose="05000000000000000000" pitchFamily="2" charset="2"/>
              <a:buChar char="v"/>
            </a:pPr>
            <a:r>
              <a:rPr lang="en-US" sz="2000" u="sng" dirty="0"/>
              <a:t>Persons sleeping in vehicles on city streets/city property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en-US" sz="2000" u="sng" dirty="0"/>
              <a:t>Private property accidents without injury</a:t>
            </a:r>
          </a:p>
          <a:p>
            <a:pPr marL="137160" indent="0" algn="ctr">
              <a:buNone/>
            </a:pPr>
            <a:r>
              <a:rPr lang="en-US" sz="1600" dirty="0"/>
              <a:t>    Officer can assist w/ the exchange of information</a:t>
            </a:r>
          </a:p>
          <a:p>
            <a:pPr marL="137160" indent="0" algn="ctr">
              <a:buNone/>
            </a:pPr>
            <a:endParaRPr lang="en-US" sz="1600" dirty="0"/>
          </a:p>
          <a:p>
            <a:pPr algn="ctr">
              <a:buFont typeface="Wingdings" panose="05000000000000000000" pitchFamily="2" charset="2"/>
              <a:buChar char="v"/>
            </a:pPr>
            <a:r>
              <a:rPr lang="en-US" sz="2000" u="sng" dirty="0"/>
              <a:t>Private property parking issues other than red zone/handicap violations</a:t>
            </a:r>
          </a:p>
          <a:p>
            <a:pPr algn="ctr">
              <a:buFont typeface="Wingdings" panose="05000000000000000000" pitchFamily="2" charset="2"/>
              <a:buChar char="v"/>
            </a:pPr>
            <a:endParaRPr lang="en-US" sz="2000" u="sng" dirty="0"/>
          </a:p>
          <a:p>
            <a:pPr algn="ctr">
              <a:buFont typeface="Wingdings" panose="05000000000000000000" pitchFamily="2" charset="2"/>
              <a:buChar char="v"/>
            </a:pPr>
            <a:r>
              <a:rPr lang="en-US" sz="2000" u="sng" dirty="0"/>
              <a:t>Thefts/vandalism/identity theft/lost property/auto burglary with out suspect information</a:t>
            </a:r>
          </a:p>
        </p:txBody>
      </p:sp>
    </p:spTree>
    <p:extLst>
      <p:ext uri="{BB962C8B-B14F-4D97-AF65-F5344CB8AC3E}">
        <p14:creationId xmlns:p14="http://schemas.microsoft.com/office/powerpoint/2010/main" val="1811097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Court Run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209800"/>
            <a:ext cx="4777846" cy="3493619"/>
          </a:xfrm>
        </p:spPr>
      </p:pic>
    </p:spTree>
    <p:extLst>
      <p:ext uri="{BB962C8B-B14F-4D97-AF65-F5344CB8AC3E}">
        <p14:creationId xmlns:p14="http://schemas.microsoft.com/office/powerpoint/2010/main" val="4190025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52400"/>
            <a:ext cx="7186115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u="sng" dirty="0"/>
              <a:t>Common forms we use:</a:t>
            </a:r>
            <a:endParaRPr lang="en-US" sz="4000" dirty="0"/>
          </a:p>
          <a:p>
            <a:pPr marL="457200" indent="-457200" algn="ctr">
              <a:buFont typeface="Wingdings" panose="05000000000000000000" pitchFamily="2" charset="2"/>
              <a:buChar char="v"/>
            </a:pPr>
            <a:r>
              <a:rPr lang="en-US" sz="3200" dirty="0"/>
              <a:t>Application for Release</a:t>
            </a:r>
          </a:p>
          <a:p>
            <a:pPr algn="ctr"/>
            <a:endParaRPr lang="en-US" dirty="0"/>
          </a:p>
          <a:p>
            <a:pPr marL="457200" indent="-457200" algn="ctr">
              <a:buFont typeface="Wingdings" panose="05000000000000000000" pitchFamily="2" charset="2"/>
              <a:buChar char="v"/>
            </a:pPr>
            <a:r>
              <a:rPr lang="en-US" sz="3200" u="sng" dirty="0"/>
              <a:t>Counter Report</a:t>
            </a:r>
          </a:p>
          <a:p>
            <a:pPr algn="ctr"/>
            <a:r>
              <a:rPr lang="en-US" dirty="0"/>
              <a:t>Property(Lost/Stolen)</a:t>
            </a:r>
          </a:p>
          <a:p>
            <a:pPr algn="ctr"/>
            <a:r>
              <a:rPr lang="en-US" dirty="0"/>
              <a:t>Vandalism/Graffiti</a:t>
            </a:r>
          </a:p>
          <a:p>
            <a:pPr algn="ctr"/>
            <a:r>
              <a:rPr lang="en-US" dirty="0"/>
              <a:t>Theft</a:t>
            </a:r>
          </a:p>
          <a:p>
            <a:pPr algn="ctr"/>
            <a:r>
              <a:rPr lang="en-US" dirty="0"/>
              <a:t>Identity Theft</a:t>
            </a:r>
          </a:p>
          <a:p>
            <a:pPr algn="ctr"/>
            <a:r>
              <a:rPr lang="en-US" dirty="0"/>
              <a:t>Vehicle Burglary</a:t>
            </a:r>
          </a:p>
          <a:p>
            <a:pPr algn="ctr"/>
            <a:r>
              <a:rPr lang="en-US" dirty="0"/>
              <a:t>  (No Suspect Information)</a:t>
            </a:r>
          </a:p>
          <a:p>
            <a:pPr algn="ctr"/>
            <a:endParaRPr lang="en-US" dirty="0"/>
          </a:p>
          <a:p>
            <a:pPr marL="457200" indent="-457200" algn="ctr">
              <a:buFont typeface="Wingdings" panose="05000000000000000000" pitchFamily="2" charset="2"/>
              <a:buChar char="v"/>
            </a:pPr>
            <a:r>
              <a:rPr lang="en-US" sz="3200" dirty="0"/>
              <a:t>Property Damage/Collision (CHP 555)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 algn="ctr">
              <a:buFont typeface="Wingdings" panose="05000000000000000000" pitchFamily="2" charset="2"/>
              <a:buChar char="v"/>
            </a:pPr>
            <a:r>
              <a:rPr lang="en-US" sz="3200" dirty="0"/>
              <a:t>Vehicle Report (CHP 180)</a:t>
            </a:r>
          </a:p>
          <a:p>
            <a:pPr algn="ctr"/>
            <a:r>
              <a:rPr lang="en-US" dirty="0"/>
              <a:t>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116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California Public Records 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US" dirty="0"/>
              <a:t>Public Records Act is designed to give you public access to information in possession of public agencies.  All state and local agencies are covered.</a:t>
            </a:r>
          </a:p>
          <a:p>
            <a:pPr marL="137160" indent="0">
              <a:buNone/>
            </a:pPr>
            <a:r>
              <a:rPr lang="en-US" dirty="0"/>
              <a:t>Gov’t Code 6250-6276.48</a:t>
            </a:r>
          </a:p>
          <a:p>
            <a:pPr marL="137160" indent="0">
              <a:buNone/>
            </a:pPr>
            <a:endParaRPr lang="en-US" dirty="0"/>
          </a:p>
          <a:p>
            <a:pPr marL="137160" indent="0" algn="ctr">
              <a:buNone/>
            </a:pPr>
            <a:r>
              <a:rPr lang="en-US" dirty="0"/>
              <a:t>Some records exempt from disclosure are:</a:t>
            </a:r>
          </a:p>
          <a:p>
            <a:pPr marL="137160" indent="0" algn="ctr">
              <a:buNone/>
            </a:pPr>
            <a:endParaRPr lang="en-US" dirty="0"/>
          </a:p>
          <a:p>
            <a:pPr algn="ctr">
              <a:buFont typeface="Wingdings" panose="05000000000000000000" pitchFamily="2" charset="2"/>
              <a:buChar char="v"/>
            </a:pPr>
            <a:r>
              <a:rPr lang="en-US" dirty="0"/>
              <a:t>Police Incident reports, rap sheets and arrest records. </a:t>
            </a:r>
          </a:p>
          <a:p>
            <a:pPr algn="ctr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176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Reports never released without court ordered subpoena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2057400"/>
            <a:ext cx="5310188" cy="3200400"/>
          </a:xfrm>
        </p:spPr>
      </p:pic>
    </p:spTree>
    <p:extLst>
      <p:ext uri="{BB962C8B-B14F-4D97-AF65-F5344CB8AC3E}">
        <p14:creationId xmlns:p14="http://schemas.microsoft.com/office/powerpoint/2010/main" val="3367287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572</TotalTime>
  <Words>707</Words>
  <Application>Microsoft Office PowerPoint</Application>
  <PresentationFormat>On-screen Show (4:3)</PresentationFormat>
  <Paragraphs>117</Paragraphs>
  <Slides>22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Apex</vt:lpstr>
      <vt:lpstr>Essential Duties &amp; Responsibilities of San Rafael Police Department Records Division </vt:lpstr>
      <vt:lpstr>PowerPoint Presentation</vt:lpstr>
      <vt:lpstr>PowerPoint Presentation</vt:lpstr>
      <vt:lpstr>PowerPoint Presentation</vt:lpstr>
      <vt:lpstr>Incidents that we wouldn’t respond to  </vt:lpstr>
      <vt:lpstr>Court Run</vt:lpstr>
      <vt:lpstr>PowerPoint Presentation</vt:lpstr>
      <vt:lpstr>California Public Records Act</vt:lpstr>
      <vt:lpstr>Reports never released without court ordered subpoena</vt:lpstr>
      <vt:lpstr>Mental/Welfare Checks</vt:lpstr>
      <vt:lpstr>CPS Reports or Adult Protective Reports</vt:lpstr>
      <vt:lpstr>Full Arrest Reports</vt:lpstr>
      <vt:lpstr>Coroner’s Report</vt:lpstr>
      <vt:lpstr>Press Log</vt:lpstr>
      <vt:lpstr>PowerPoint Presentation</vt:lpstr>
      <vt:lpstr>PowerPoint Presentation</vt:lpstr>
      <vt:lpstr>Other Services</vt:lpstr>
      <vt:lpstr>Other Services Cont.</vt:lpstr>
      <vt:lpstr>How you can help…</vt:lpstr>
      <vt:lpstr>How you can help</vt:lpstr>
      <vt:lpstr>Thank you for your time</vt:lpstr>
      <vt:lpstr>Business Hours</vt:lpstr>
    </vt:vector>
  </TitlesOfParts>
  <Company>City of San Rafael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Essential Duties &amp; Responsibilities of San Rafael Police Department Records Division</dc:title>
  <dc:creator>Records 2</dc:creator>
  <cp:lastModifiedBy>Scott Ingels</cp:lastModifiedBy>
  <cp:revision>61</cp:revision>
  <cp:lastPrinted>2019-09-23T18:32:10Z</cp:lastPrinted>
  <dcterms:created xsi:type="dcterms:W3CDTF">2017-10-03T16:42:20Z</dcterms:created>
  <dcterms:modified xsi:type="dcterms:W3CDTF">2019-12-27T20:41:43Z</dcterms:modified>
</cp:coreProperties>
</file>