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8" r:id="rId2"/>
    <p:sldId id="286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9" r:id="rId11"/>
    <p:sldId id="273" r:id="rId12"/>
    <p:sldId id="292" r:id="rId13"/>
    <p:sldId id="264" r:id="rId14"/>
    <p:sldId id="291" r:id="rId15"/>
    <p:sldId id="281" r:id="rId16"/>
    <p:sldId id="282" r:id="rId17"/>
    <p:sldId id="283" r:id="rId18"/>
    <p:sldId id="28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6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AAA37-AD9F-4AE7-A98F-157F5B08418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5FEA34-4767-4F4E-BF96-E9422B95D9B0}">
      <dgm:prSet custT="1"/>
      <dgm:spPr/>
      <dgm:t>
        <a:bodyPr/>
        <a:lstStyle/>
        <a:p>
          <a:r>
            <a:rPr lang="en-US" sz="2000" b="1" dirty="0"/>
            <a:t>Information to provide to law enforcement or 911 operator (WHO, WHAT, WHERE, WHEN, WHY, HOW):</a:t>
          </a:r>
        </a:p>
      </dgm:t>
    </dgm:pt>
    <dgm:pt modelId="{767B78FB-B3E8-4608-9910-C1366F8EA7AB}" type="parTrans" cxnId="{CC112BED-86A7-47DF-9D57-7B8E767C2C5B}">
      <dgm:prSet/>
      <dgm:spPr/>
      <dgm:t>
        <a:bodyPr/>
        <a:lstStyle/>
        <a:p>
          <a:endParaRPr lang="en-US"/>
        </a:p>
      </dgm:t>
    </dgm:pt>
    <dgm:pt modelId="{343EB3AD-F406-455F-8AC4-FF6E8FA4B728}" type="sibTrans" cxnId="{CC112BED-86A7-47DF-9D57-7B8E767C2C5B}">
      <dgm:prSet/>
      <dgm:spPr/>
      <dgm:t>
        <a:bodyPr/>
        <a:lstStyle/>
        <a:p>
          <a:endParaRPr lang="en-US"/>
        </a:p>
      </dgm:t>
    </dgm:pt>
    <dgm:pt modelId="{B488F1A3-22C6-483D-969F-65EC47AAD5D9}">
      <dgm:prSet custT="1"/>
      <dgm:spPr/>
      <dgm:t>
        <a:bodyPr/>
        <a:lstStyle/>
        <a:p>
          <a:r>
            <a:rPr lang="en-US" sz="2000" b="1" dirty="0"/>
            <a:t>Location of the active shooter</a:t>
          </a:r>
          <a:endParaRPr lang="en-US" sz="2000" dirty="0"/>
        </a:p>
      </dgm:t>
    </dgm:pt>
    <dgm:pt modelId="{78319AF0-BA1F-4582-8C28-C65D17EAC4AB}" type="parTrans" cxnId="{FDD0340B-C656-4E83-919E-98FEFF4B95A9}">
      <dgm:prSet/>
      <dgm:spPr/>
      <dgm:t>
        <a:bodyPr/>
        <a:lstStyle/>
        <a:p>
          <a:endParaRPr lang="en-US"/>
        </a:p>
      </dgm:t>
    </dgm:pt>
    <dgm:pt modelId="{213BA00F-D291-438B-BC8A-10DC856EF57B}" type="sibTrans" cxnId="{FDD0340B-C656-4E83-919E-98FEFF4B95A9}">
      <dgm:prSet/>
      <dgm:spPr/>
      <dgm:t>
        <a:bodyPr/>
        <a:lstStyle/>
        <a:p>
          <a:endParaRPr lang="en-US"/>
        </a:p>
      </dgm:t>
    </dgm:pt>
    <dgm:pt modelId="{4041265C-4BCF-477C-8596-CBB03FE36074}">
      <dgm:prSet custT="1"/>
      <dgm:spPr/>
      <dgm:t>
        <a:bodyPr/>
        <a:lstStyle/>
        <a:p>
          <a:r>
            <a:rPr lang="en-US" sz="2000" b="1" dirty="0"/>
            <a:t>Number of shooters, if more than one </a:t>
          </a:r>
          <a:endParaRPr lang="en-US" sz="2000" dirty="0"/>
        </a:p>
      </dgm:t>
    </dgm:pt>
    <dgm:pt modelId="{C55539DD-3878-40B2-A92F-C2F290046118}" type="parTrans" cxnId="{9725C784-E7F4-4E63-8162-583BC168B79B}">
      <dgm:prSet/>
      <dgm:spPr/>
      <dgm:t>
        <a:bodyPr/>
        <a:lstStyle/>
        <a:p>
          <a:endParaRPr lang="en-US"/>
        </a:p>
      </dgm:t>
    </dgm:pt>
    <dgm:pt modelId="{622F9898-E40A-48BA-ADAE-13EF63AF9C63}" type="sibTrans" cxnId="{9725C784-E7F4-4E63-8162-583BC168B79B}">
      <dgm:prSet/>
      <dgm:spPr/>
      <dgm:t>
        <a:bodyPr/>
        <a:lstStyle/>
        <a:p>
          <a:endParaRPr lang="en-US"/>
        </a:p>
      </dgm:t>
    </dgm:pt>
    <dgm:pt modelId="{8930E80D-082E-421E-8DC2-4F04744E3AF3}">
      <dgm:prSet custT="1"/>
      <dgm:spPr/>
      <dgm:t>
        <a:bodyPr/>
        <a:lstStyle/>
        <a:p>
          <a:r>
            <a:rPr lang="en-US" sz="2000" b="1" dirty="0"/>
            <a:t>Physical description of shooter(s)</a:t>
          </a:r>
          <a:endParaRPr lang="en-US" sz="2000" dirty="0"/>
        </a:p>
      </dgm:t>
    </dgm:pt>
    <dgm:pt modelId="{037D3930-8AC7-49D8-97B8-8D342AE31B8F}" type="parTrans" cxnId="{2D22B6E6-9259-4A83-8C32-5E14C1FB9D9E}">
      <dgm:prSet/>
      <dgm:spPr/>
      <dgm:t>
        <a:bodyPr/>
        <a:lstStyle/>
        <a:p>
          <a:endParaRPr lang="en-US"/>
        </a:p>
      </dgm:t>
    </dgm:pt>
    <dgm:pt modelId="{739CEE4E-1952-4352-A89A-1B22753EC4E8}" type="sibTrans" cxnId="{2D22B6E6-9259-4A83-8C32-5E14C1FB9D9E}">
      <dgm:prSet/>
      <dgm:spPr/>
      <dgm:t>
        <a:bodyPr/>
        <a:lstStyle/>
        <a:p>
          <a:endParaRPr lang="en-US"/>
        </a:p>
      </dgm:t>
    </dgm:pt>
    <dgm:pt modelId="{34395678-CE00-45C2-8F95-54BC099D01EB}">
      <dgm:prSet custT="1"/>
      <dgm:spPr/>
      <dgm:t>
        <a:bodyPr/>
        <a:lstStyle/>
        <a:p>
          <a:r>
            <a:rPr lang="en-US" sz="2000" b="1" dirty="0"/>
            <a:t>Number and type of weapon held by shooter(s)</a:t>
          </a:r>
          <a:endParaRPr lang="en-US" sz="2000" dirty="0"/>
        </a:p>
      </dgm:t>
    </dgm:pt>
    <dgm:pt modelId="{E18A3A7D-2E38-4A1A-A57C-B7321F17A367}" type="parTrans" cxnId="{46F4C72A-E1B5-47C9-84A8-C3815B8966A5}">
      <dgm:prSet/>
      <dgm:spPr/>
      <dgm:t>
        <a:bodyPr/>
        <a:lstStyle/>
        <a:p>
          <a:endParaRPr lang="en-US"/>
        </a:p>
      </dgm:t>
    </dgm:pt>
    <dgm:pt modelId="{F6F1ECA2-518F-4AE3-ADD3-4EDA5E61BD75}" type="sibTrans" cxnId="{46F4C72A-E1B5-47C9-84A8-C3815B8966A5}">
      <dgm:prSet/>
      <dgm:spPr/>
      <dgm:t>
        <a:bodyPr/>
        <a:lstStyle/>
        <a:p>
          <a:endParaRPr lang="en-US"/>
        </a:p>
      </dgm:t>
    </dgm:pt>
    <dgm:pt modelId="{5605755B-EAB0-4011-9085-2B93C7F056BC}">
      <dgm:prSet custT="1"/>
      <dgm:spPr/>
      <dgm:t>
        <a:bodyPr/>
        <a:lstStyle/>
        <a:p>
          <a:r>
            <a:rPr lang="en-US" sz="2000" b="1" dirty="0"/>
            <a:t>Number of potential victims at the location</a:t>
          </a:r>
          <a:endParaRPr lang="en-US" sz="2000" dirty="0"/>
        </a:p>
      </dgm:t>
    </dgm:pt>
    <dgm:pt modelId="{7ACAB95C-EAD3-4331-AEC3-D652AEAE0211}" type="parTrans" cxnId="{B0E7B956-5CC8-4DD1-8D8D-0F641B988197}">
      <dgm:prSet/>
      <dgm:spPr/>
      <dgm:t>
        <a:bodyPr/>
        <a:lstStyle/>
        <a:p>
          <a:endParaRPr lang="en-US"/>
        </a:p>
      </dgm:t>
    </dgm:pt>
    <dgm:pt modelId="{D918C8D5-48DA-47A8-8CBD-62CF4F56A25B}" type="sibTrans" cxnId="{B0E7B956-5CC8-4DD1-8D8D-0F641B988197}">
      <dgm:prSet/>
      <dgm:spPr/>
      <dgm:t>
        <a:bodyPr/>
        <a:lstStyle/>
        <a:p>
          <a:endParaRPr lang="en-US"/>
        </a:p>
      </dgm:t>
    </dgm:pt>
    <dgm:pt modelId="{23931E79-E305-4C45-8D76-61B8CA310663}" type="pres">
      <dgm:prSet presAssocID="{20FAAA37-AD9F-4AE7-A98F-157F5B084186}" presName="vert0" presStyleCnt="0">
        <dgm:presLayoutVars>
          <dgm:dir/>
          <dgm:animOne val="branch"/>
          <dgm:animLvl val="lvl"/>
        </dgm:presLayoutVars>
      </dgm:prSet>
      <dgm:spPr/>
    </dgm:pt>
    <dgm:pt modelId="{21DB949D-3F51-40BA-8150-992EB811632B}" type="pres">
      <dgm:prSet presAssocID="{F15FEA34-4767-4F4E-BF96-E9422B95D9B0}" presName="thickLine" presStyleLbl="alignNode1" presStyleIdx="0" presStyleCnt="6"/>
      <dgm:spPr/>
    </dgm:pt>
    <dgm:pt modelId="{66C50D61-C8EE-4291-B1D5-49064CD40156}" type="pres">
      <dgm:prSet presAssocID="{F15FEA34-4767-4F4E-BF96-E9422B95D9B0}" presName="horz1" presStyleCnt="0"/>
      <dgm:spPr/>
    </dgm:pt>
    <dgm:pt modelId="{EAD2FE42-57B3-4C3B-A18E-FDDCB19421D7}" type="pres">
      <dgm:prSet presAssocID="{F15FEA34-4767-4F4E-BF96-E9422B95D9B0}" presName="tx1" presStyleLbl="revTx" presStyleIdx="0" presStyleCnt="6"/>
      <dgm:spPr/>
    </dgm:pt>
    <dgm:pt modelId="{B3C6CECF-466E-4E8A-84AB-45CE9E529BC0}" type="pres">
      <dgm:prSet presAssocID="{F15FEA34-4767-4F4E-BF96-E9422B95D9B0}" presName="vert1" presStyleCnt="0"/>
      <dgm:spPr/>
    </dgm:pt>
    <dgm:pt modelId="{C233BC2F-9B3A-4F96-A7C5-027297B12CD7}" type="pres">
      <dgm:prSet presAssocID="{B488F1A3-22C6-483D-969F-65EC47AAD5D9}" presName="thickLine" presStyleLbl="alignNode1" presStyleIdx="1" presStyleCnt="6"/>
      <dgm:spPr/>
    </dgm:pt>
    <dgm:pt modelId="{7805BA72-4616-4ADE-9D6B-C70BE1519994}" type="pres">
      <dgm:prSet presAssocID="{B488F1A3-22C6-483D-969F-65EC47AAD5D9}" presName="horz1" presStyleCnt="0"/>
      <dgm:spPr/>
    </dgm:pt>
    <dgm:pt modelId="{8010BDA7-230A-4941-80B0-C7929569800A}" type="pres">
      <dgm:prSet presAssocID="{B488F1A3-22C6-483D-969F-65EC47AAD5D9}" presName="tx1" presStyleLbl="revTx" presStyleIdx="1" presStyleCnt="6" custLinFactNeighborX="9" custLinFactNeighborY="16239"/>
      <dgm:spPr/>
    </dgm:pt>
    <dgm:pt modelId="{4D030504-39DC-4AFD-9D0C-3CCFBD31F08C}" type="pres">
      <dgm:prSet presAssocID="{B488F1A3-22C6-483D-969F-65EC47AAD5D9}" presName="vert1" presStyleCnt="0"/>
      <dgm:spPr/>
    </dgm:pt>
    <dgm:pt modelId="{F44F5CE1-8CCF-4078-AD8B-85C1CB13D20A}" type="pres">
      <dgm:prSet presAssocID="{4041265C-4BCF-477C-8596-CBB03FE36074}" presName="thickLine" presStyleLbl="alignNode1" presStyleIdx="2" presStyleCnt="6"/>
      <dgm:spPr/>
    </dgm:pt>
    <dgm:pt modelId="{6491BCEF-18BE-4B14-9B59-77FAB62BBA95}" type="pres">
      <dgm:prSet presAssocID="{4041265C-4BCF-477C-8596-CBB03FE36074}" presName="horz1" presStyleCnt="0"/>
      <dgm:spPr/>
    </dgm:pt>
    <dgm:pt modelId="{E1BDE29E-17D9-43BC-BF1E-DA85E32D8DF2}" type="pres">
      <dgm:prSet presAssocID="{4041265C-4BCF-477C-8596-CBB03FE36074}" presName="tx1" presStyleLbl="revTx" presStyleIdx="2" presStyleCnt="6"/>
      <dgm:spPr/>
    </dgm:pt>
    <dgm:pt modelId="{4AF613BB-F53A-4BED-9021-2CDAD4AB29CF}" type="pres">
      <dgm:prSet presAssocID="{4041265C-4BCF-477C-8596-CBB03FE36074}" presName="vert1" presStyleCnt="0"/>
      <dgm:spPr/>
    </dgm:pt>
    <dgm:pt modelId="{2C999DF9-AB0C-4F11-A337-63DBE048C18C}" type="pres">
      <dgm:prSet presAssocID="{8930E80D-082E-421E-8DC2-4F04744E3AF3}" presName="thickLine" presStyleLbl="alignNode1" presStyleIdx="3" presStyleCnt="6"/>
      <dgm:spPr/>
    </dgm:pt>
    <dgm:pt modelId="{C8BF0566-9EA4-4F7F-B142-7DF2552F6662}" type="pres">
      <dgm:prSet presAssocID="{8930E80D-082E-421E-8DC2-4F04744E3AF3}" presName="horz1" presStyleCnt="0"/>
      <dgm:spPr/>
    </dgm:pt>
    <dgm:pt modelId="{CBE00EED-4FAC-4338-8380-460C17DCE98B}" type="pres">
      <dgm:prSet presAssocID="{8930E80D-082E-421E-8DC2-4F04744E3AF3}" presName="tx1" presStyleLbl="revTx" presStyleIdx="3" presStyleCnt="6"/>
      <dgm:spPr/>
    </dgm:pt>
    <dgm:pt modelId="{5615B948-0B30-4C78-A387-49377CB97303}" type="pres">
      <dgm:prSet presAssocID="{8930E80D-082E-421E-8DC2-4F04744E3AF3}" presName="vert1" presStyleCnt="0"/>
      <dgm:spPr/>
    </dgm:pt>
    <dgm:pt modelId="{D8638675-CF6B-44BB-8A13-7170507BEDF5}" type="pres">
      <dgm:prSet presAssocID="{34395678-CE00-45C2-8F95-54BC099D01EB}" presName="thickLine" presStyleLbl="alignNode1" presStyleIdx="4" presStyleCnt="6"/>
      <dgm:spPr/>
    </dgm:pt>
    <dgm:pt modelId="{041F1CE7-119F-4836-A00C-52D8FFD16828}" type="pres">
      <dgm:prSet presAssocID="{34395678-CE00-45C2-8F95-54BC099D01EB}" presName="horz1" presStyleCnt="0"/>
      <dgm:spPr/>
    </dgm:pt>
    <dgm:pt modelId="{7E0ECA9B-F889-4D20-A2DB-335519E2CF49}" type="pres">
      <dgm:prSet presAssocID="{34395678-CE00-45C2-8F95-54BC099D01EB}" presName="tx1" presStyleLbl="revTx" presStyleIdx="4" presStyleCnt="6"/>
      <dgm:spPr/>
    </dgm:pt>
    <dgm:pt modelId="{0B548F87-B9CC-4165-A963-9C4CA5F22001}" type="pres">
      <dgm:prSet presAssocID="{34395678-CE00-45C2-8F95-54BC099D01EB}" presName="vert1" presStyleCnt="0"/>
      <dgm:spPr/>
    </dgm:pt>
    <dgm:pt modelId="{5494EE72-5234-48C9-B5A7-D9DE5D747C72}" type="pres">
      <dgm:prSet presAssocID="{5605755B-EAB0-4011-9085-2B93C7F056BC}" presName="thickLine" presStyleLbl="alignNode1" presStyleIdx="5" presStyleCnt="6"/>
      <dgm:spPr/>
    </dgm:pt>
    <dgm:pt modelId="{B2384408-DB0F-4BB7-B6E0-B64AFDC7D56E}" type="pres">
      <dgm:prSet presAssocID="{5605755B-EAB0-4011-9085-2B93C7F056BC}" presName="horz1" presStyleCnt="0"/>
      <dgm:spPr/>
    </dgm:pt>
    <dgm:pt modelId="{C4CCEA93-5ECA-4BC9-AB97-4C2C7AC17279}" type="pres">
      <dgm:prSet presAssocID="{5605755B-EAB0-4011-9085-2B93C7F056BC}" presName="tx1" presStyleLbl="revTx" presStyleIdx="5" presStyleCnt="6"/>
      <dgm:spPr/>
    </dgm:pt>
    <dgm:pt modelId="{2B0ED53B-443D-49ED-AED3-56353AB4C6E0}" type="pres">
      <dgm:prSet presAssocID="{5605755B-EAB0-4011-9085-2B93C7F056BC}" presName="vert1" presStyleCnt="0"/>
      <dgm:spPr/>
    </dgm:pt>
  </dgm:ptLst>
  <dgm:cxnLst>
    <dgm:cxn modelId="{FDD0340B-C656-4E83-919E-98FEFF4B95A9}" srcId="{20FAAA37-AD9F-4AE7-A98F-157F5B084186}" destId="{B488F1A3-22C6-483D-969F-65EC47AAD5D9}" srcOrd="1" destOrd="0" parTransId="{78319AF0-BA1F-4582-8C28-C65D17EAC4AB}" sibTransId="{213BA00F-D291-438B-BC8A-10DC856EF57B}"/>
    <dgm:cxn modelId="{46F4C72A-E1B5-47C9-84A8-C3815B8966A5}" srcId="{20FAAA37-AD9F-4AE7-A98F-157F5B084186}" destId="{34395678-CE00-45C2-8F95-54BC099D01EB}" srcOrd="4" destOrd="0" parTransId="{E18A3A7D-2E38-4A1A-A57C-B7321F17A367}" sibTransId="{F6F1ECA2-518F-4AE3-ADD3-4EDA5E61BD75}"/>
    <dgm:cxn modelId="{FCB4D53C-A9B6-4746-ADB2-D7E6461E50D4}" type="presOf" srcId="{5605755B-EAB0-4011-9085-2B93C7F056BC}" destId="{C4CCEA93-5ECA-4BC9-AB97-4C2C7AC17279}" srcOrd="0" destOrd="0" presId="urn:microsoft.com/office/officeart/2008/layout/LinedList"/>
    <dgm:cxn modelId="{0CBCF13F-D2EE-4813-A79F-B47D3793B74A}" type="presOf" srcId="{B488F1A3-22C6-483D-969F-65EC47AAD5D9}" destId="{8010BDA7-230A-4941-80B0-C7929569800A}" srcOrd="0" destOrd="0" presId="urn:microsoft.com/office/officeart/2008/layout/LinedList"/>
    <dgm:cxn modelId="{B0E7B956-5CC8-4DD1-8D8D-0F641B988197}" srcId="{20FAAA37-AD9F-4AE7-A98F-157F5B084186}" destId="{5605755B-EAB0-4011-9085-2B93C7F056BC}" srcOrd="5" destOrd="0" parTransId="{7ACAB95C-EAD3-4331-AEC3-D652AEAE0211}" sibTransId="{D918C8D5-48DA-47A8-8CBD-62CF4F56A25B}"/>
    <dgm:cxn modelId="{9725C784-E7F4-4E63-8162-583BC168B79B}" srcId="{20FAAA37-AD9F-4AE7-A98F-157F5B084186}" destId="{4041265C-4BCF-477C-8596-CBB03FE36074}" srcOrd="2" destOrd="0" parTransId="{C55539DD-3878-40B2-A92F-C2F290046118}" sibTransId="{622F9898-E40A-48BA-ADAE-13EF63AF9C63}"/>
    <dgm:cxn modelId="{7FD10D9B-6C0F-44D3-9FA3-7E3D39997075}" type="presOf" srcId="{4041265C-4BCF-477C-8596-CBB03FE36074}" destId="{E1BDE29E-17D9-43BC-BF1E-DA85E32D8DF2}" srcOrd="0" destOrd="0" presId="urn:microsoft.com/office/officeart/2008/layout/LinedList"/>
    <dgm:cxn modelId="{563F82AB-882D-4BC4-BD2F-4AA98BFE765B}" type="presOf" srcId="{F15FEA34-4767-4F4E-BF96-E9422B95D9B0}" destId="{EAD2FE42-57B3-4C3B-A18E-FDDCB19421D7}" srcOrd="0" destOrd="0" presId="urn:microsoft.com/office/officeart/2008/layout/LinedList"/>
    <dgm:cxn modelId="{DCB78CB9-61C7-4790-8D7B-8DBF24DCBB19}" type="presOf" srcId="{8930E80D-082E-421E-8DC2-4F04744E3AF3}" destId="{CBE00EED-4FAC-4338-8380-460C17DCE98B}" srcOrd="0" destOrd="0" presId="urn:microsoft.com/office/officeart/2008/layout/LinedList"/>
    <dgm:cxn modelId="{1B2BB9C2-B34D-4374-B2C3-24B2C4876B61}" type="presOf" srcId="{20FAAA37-AD9F-4AE7-A98F-157F5B084186}" destId="{23931E79-E305-4C45-8D76-61B8CA310663}" srcOrd="0" destOrd="0" presId="urn:microsoft.com/office/officeart/2008/layout/LinedList"/>
    <dgm:cxn modelId="{67A550CF-AE1B-4230-881B-0BE2F528919F}" type="presOf" srcId="{34395678-CE00-45C2-8F95-54BC099D01EB}" destId="{7E0ECA9B-F889-4D20-A2DB-335519E2CF49}" srcOrd="0" destOrd="0" presId="urn:microsoft.com/office/officeart/2008/layout/LinedList"/>
    <dgm:cxn modelId="{2D22B6E6-9259-4A83-8C32-5E14C1FB9D9E}" srcId="{20FAAA37-AD9F-4AE7-A98F-157F5B084186}" destId="{8930E80D-082E-421E-8DC2-4F04744E3AF3}" srcOrd="3" destOrd="0" parTransId="{037D3930-8AC7-49D8-97B8-8D342AE31B8F}" sibTransId="{739CEE4E-1952-4352-A89A-1B22753EC4E8}"/>
    <dgm:cxn modelId="{CC112BED-86A7-47DF-9D57-7B8E767C2C5B}" srcId="{20FAAA37-AD9F-4AE7-A98F-157F5B084186}" destId="{F15FEA34-4767-4F4E-BF96-E9422B95D9B0}" srcOrd="0" destOrd="0" parTransId="{767B78FB-B3E8-4608-9910-C1366F8EA7AB}" sibTransId="{343EB3AD-F406-455F-8AC4-FF6E8FA4B728}"/>
    <dgm:cxn modelId="{8D2D09D1-8D96-4721-A961-87E120E4AEE0}" type="presParOf" srcId="{23931E79-E305-4C45-8D76-61B8CA310663}" destId="{21DB949D-3F51-40BA-8150-992EB811632B}" srcOrd="0" destOrd="0" presId="urn:microsoft.com/office/officeart/2008/layout/LinedList"/>
    <dgm:cxn modelId="{A7063494-0FDB-4B95-96B9-BBA6F5157613}" type="presParOf" srcId="{23931E79-E305-4C45-8D76-61B8CA310663}" destId="{66C50D61-C8EE-4291-B1D5-49064CD40156}" srcOrd="1" destOrd="0" presId="urn:microsoft.com/office/officeart/2008/layout/LinedList"/>
    <dgm:cxn modelId="{67263727-4B09-41E0-9066-3239950BFB72}" type="presParOf" srcId="{66C50D61-C8EE-4291-B1D5-49064CD40156}" destId="{EAD2FE42-57B3-4C3B-A18E-FDDCB19421D7}" srcOrd="0" destOrd="0" presId="urn:microsoft.com/office/officeart/2008/layout/LinedList"/>
    <dgm:cxn modelId="{58BDA1C7-C68A-4A48-8732-3AB92DAD7E74}" type="presParOf" srcId="{66C50D61-C8EE-4291-B1D5-49064CD40156}" destId="{B3C6CECF-466E-4E8A-84AB-45CE9E529BC0}" srcOrd="1" destOrd="0" presId="urn:microsoft.com/office/officeart/2008/layout/LinedList"/>
    <dgm:cxn modelId="{6AF969FE-5DE4-4308-AAEE-2480178B83D9}" type="presParOf" srcId="{23931E79-E305-4C45-8D76-61B8CA310663}" destId="{C233BC2F-9B3A-4F96-A7C5-027297B12CD7}" srcOrd="2" destOrd="0" presId="urn:microsoft.com/office/officeart/2008/layout/LinedList"/>
    <dgm:cxn modelId="{4AE777E1-EBAB-4225-AEE1-E71161FBCFF4}" type="presParOf" srcId="{23931E79-E305-4C45-8D76-61B8CA310663}" destId="{7805BA72-4616-4ADE-9D6B-C70BE1519994}" srcOrd="3" destOrd="0" presId="urn:microsoft.com/office/officeart/2008/layout/LinedList"/>
    <dgm:cxn modelId="{E734CADE-1417-47CB-9C36-E3A17D8E527E}" type="presParOf" srcId="{7805BA72-4616-4ADE-9D6B-C70BE1519994}" destId="{8010BDA7-230A-4941-80B0-C7929569800A}" srcOrd="0" destOrd="0" presId="urn:microsoft.com/office/officeart/2008/layout/LinedList"/>
    <dgm:cxn modelId="{C56B79EA-027A-4256-A5FA-1E0348258C7C}" type="presParOf" srcId="{7805BA72-4616-4ADE-9D6B-C70BE1519994}" destId="{4D030504-39DC-4AFD-9D0C-3CCFBD31F08C}" srcOrd="1" destOrd="0" presId="urn:microsoft.com/office/officeart/2008/layout/LinedList"/>
    <dgm:cxn modelId="{ACBA262D-0F57-4949-9AE4-DA2E970F9594}" type="presParOf" srcId="{23931E79-E305-4C45-8D76-61B8CA310663}" destId="{F44F5CE1-8CCF-4078-AD8B-85C1CB13D20A}" srcOrd="4" destOrd="0" presId="urn:microsoft.com/office/officeart/2008/layout/LinedList"/>
    <dgm:cxn modelId="{79A58685-A067-4103-914D-E0569EA7FCB1}" type="presParOf" srcId="{23931E79-E305-4C45-8D76-61B8CA310663}" destId="{6491BCEF-18BE-4B14-9B59-77FAB62BBA95}" srcOrd="5" destOrd="0" presId="urn:microsoft.com/office/officeart/2008/layout/LinedList"/>
    <dgm:cxn modelId="{83D7CEE7-211F-4B56-82C6-3F03594DEF7B}" type="presParOf" srcId="{6491BCEF-18BE-4B14-9B59-77FAB62BBA95}" destId="{E1BDE29E-17D9-43BC-BF1E-DA85E32D8DF2}" srcOrd="0" destOrd="0" presId="urn:microsoft.com/office/officeart/2008/layout/LinedList"/>
    <dgm:cxn modelId="{BFBA37AE-108A-498A-9B4B-C293AD1DA959}" type="presParOf" srcId="{6491BCEF-18BE-4B14-9B59-77FAB62BBA95}" destId="{4AF613BB-F53A-4BED-9021-2CDAD4AB29CF}" srcOrd="1" destOrd="0" presId="urn:microsoft.com/office/officeart/2008/layout/LinedList"/>
    <dgm:cxn modelId="{DF2D1FC2-494E-4623-B25B-10EC17F962E7}" type="presParOf" srcId="{23931E79-E305-4C45-8D76-61B8CA310663}" destId="{2C999DF9-AB0C-4F11-A337-63DBE048C18C}" srcOrd="6" destOrd="0" presId="urn:microsoft.com/office/officeart/2008/layout/LinedList"/>
    <dgm:cxn modelId="{5BA720E8-A332-4603-86EC-4071D1953B1D}" type="presParOf" srcId="{23931E79-E305-4C45-8D76-61B8CA310663}" destId="{C8BF0566-9EA4-4F7F-B142-7DF2552F6662}" srcOrd="7" destOrd="0" presId="urn:microsoft.com/office/officeart/2008/layout/LinedList"/>
    <dgm:cxn modelId="{B1EB9B7F-67CE-48A8-90EB-7FE5F534A67A}" type="presParOf" srcId="{C8BF0566-9EA4-4F7F-B142-7DF2552F6662}" destId="{CBE00EED-4FAC-4338-8380-460C17DCE98B}" srcOrd="0" destOrd="0" presId="urn:microsoft.com/office/officeart/2008/layout/LinedList"/>
    <dgm:cxn modelId="{4CB08AF4-F215-4456-BFC6-5E004CE797EE}" type="presParOf" srcId="{C8BF0566-9EA4-4F7F-B142-7DF2552F6662}" destId="{5615B948-0B30-4C78-A387-49377CB97303}" srcOrd="1" destOrd="0" presId="urn:microsoft.com/office/officeart/2008/layout/LinedList"/>
    <dgm:cxn modelId="{C44C59D0-24D4-426E-A228-C8BBD67B3035}" type="presParOf" srcId="{23931E79-E305-4C45-8D76-61B8CA310663}" destId="{D8638675-CF6B-44BB-8A13-7170507BEDF5}" srcOrd="8" destOrd="0" presId="urn:microsoft.com/office/officeart/2008/layout/LinedList"/>
    <dgm:cxn modelId="{1DB5C20D-6F46-40BB-A6A0-099E1CFE3B30}" type="presParOf" srcId="{23931E79-E305-4C45-8D76-61B8CA310663}" destId="{041F1CE7-119F-4836-A00C-52D8FFD16828}" srcOrd="9" destOrd="0" presId="urn:microsoft.com/office/officeart/2008/layout/LinedList"/>
    <dgm:cxn modelId="{1A3D538F-8C07-4A0D-A63F-12592A619D67}" type="presParOf" srcId="{041F1CE7-119F-4836-A00C-52D8FFD16828}" destId="{7E0ECA9B-F889-4D20-A2DB-335519E2CF49}" srcOrd="0" destOrd="0" presId="urn:microsoft.com/office/officeart/2008/layout/LinedList"/>
    <dgm:cxn modelId="{2EDA6A87-187E-47F9-9F4D-4969AA03960E}" type="presParOf" srcId="{041F1CE7-119F-4836-A00C-52D8FFD16828}" destId="{0B548F87-B9CC-4165-A963-9C4CA5F22001}" srcOrd="1" destOrd="0" presId="urn:microsoft.com/office/officeart/2008/layout/LinedList"/>
    <dgm:cxn modelId="{E3CA6BA9-1E52-4254-9409-581C6EBDC4D9}" type="presParOf" srcId="{23931E79-E305-4C45-8D76-61B8CA310663}" destId="{5494EE72-5234-48C9-B5A7-D9DE5D747C72}" srcOrd="10" destOrd="0" presId="urn:microsoft.com/office/officeart/2008/layout/LinedList"/>
    <dgm:cxn modelId="{72C526D3-4FB8-48EC-937D-7AB610CC815E}" type="presParOf" srcId="{23931E79-E305-4C45-8D76-61B8CA310663}" destId="{B2384408-DB0F-4BB7-B6E0-B64AFDC7D56E}" srcOrd="11" destOrd="0" presId="urn:microsoft.com/office/officeart/2008/layout/LinedList"/>
    <dgm:cxn modelId="{D79588A9-B1CA-4A4B-9A84-3BB4608BE17B}" type="presParOf" srcId="{B2384408-DB0F-4BB7-B6E0-B64AFDC7D56E}" destId="{C4CCEA93-5ECA-4BC9-AB97-4C2C7AC17279}" srcOrd="0" destOrd="0" presId="urn:microsoft.com/office/officeart/2008/layout/LinedList"/>
    <dgm:cxn modelId="{A5B74A8E-0E01-4837-ADFD-63A47401677E}" type="presParOf" srcId="{B2384408-DB0F-4BB7-B6E0-B64AFDC7D56E}" destId="{2B0ED53B-443D-49ED-AED3-56353AB4C6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B949D-3F51-40BA-8150-992EB811632B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2FE42-57B3-4C3B-A18E-FDDCB19421D7}">
      <dsp:nvSpPr>
        <dsp:cNvPr id="0" name=""/>
        <dsp:cNvSpPr/>
      </dsp:nvSpPr>
      <dsp:spPr>
        <a:xfrm>
          <a:off x="0" y="2492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Information to provide to law enforcement or 911 operator (WHO, WHAT, WHERE, WHEN, WHY, HOW):</a:t>
          </a:r>
        </a:p>
      </dsp:txBody>
      <dsp:txXfrm>
        <a:off x="0" y="2492"/>
        <a:ext cx="4869656" cy="850069"/>
      </dsp:txXfrm>
    </dsp:sp>
    <dsp:sp modelId="{C233BC2F-9B3A-4F96-A7C5-027297B12CD7}">
      <dsp:nvSpPr>
        <dsp:cNvPr id="0" name=""/>
        <dsp:cNvSpPr/>
      </dsp:nvSpPr>
      <dsp:spPr>
        <a:xfrm>
          <a:off x="0" y="852561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0BDA7-230A-4941-80B0-C7929569800A}">
      <dsp:nvSpPr>
        <dsp:cNvPr id="0" name=""/>
        <dsp:cNvSpPr/>
      </dsp:nvSpPr>
      <dsp:spPr>
        <a:xfrm>
          <a:off x="0" y="990604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Location of the active shooter</a:t>
          </a:r>
          <a:endParaRPr lang="en-US" sz="2000" kern="1200" dirty="0"/>
        </a:p>
      </dsp:txBody>
      <dsp:txXfrm>
        <a:off x="0" y="990604"/>
        <a:ext cx="4869656" cy="850069"/>
      </dsp:txXfrm>
    </dsp:sp>
    <dsp:sp modelId="{F44F5CE1-8CCF-4078-AD8B-85C1CB13D20A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DE29E-17D9-43BC-BF1E-DA85E32D8DF2}">
      <dsp:nvSpPr>
        <dsp:cNvPr id="0" name=""/>
        <dsp:cNvSpPr/>
      </dsp:nvSpPr>
      <dsp:spPr>
        <a:xfrm>
          <a:off x="0" y="1702630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Number of shooters, if more than one </a:t>
          </a:r>
          <a:endParaRPr lang="en-US" sz="2000" kern="1200" dirty="0"/>
        </a:p>
      </dsp:txBody>
      <dsp:txXfrm>
        <a:off x="0" y="1702630"/>
        <a:ext cx="4869656" cy="850069"/>
      </dsp:txXfrm>
    </dsp:sp>
    <dsp:sp modelId="{2C999DF9-AB0C-4F11-A337-63DBE048C18C}">
      <dsp:nvSpPr>
        <dsp:cNvPr id="0" name=""/>
        <dsp:cNvSpPr/>
      </dsp:nvSpPr>
      <dsp:spPr>
        <a:xfrm>
          <a:off x="0" y="2552699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00EED-4FAC-4338-8380-460C17DCE98B}">
      <dsp:nvSpPr>
        <dsp:cNvPr id="0" name=""/>
        <dsp:cNvSpPr/>
      </dsp:nvSpPr>
      <dsp:spPr>
        <a:xfrm>
          <a:off x="0" y="255269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Physical description of shooter(s)</a:t>
          </a:r>
          <a:endParaRPr lang="en-US" sz="2000" kern="1200" dirty="0"/>
        </a:p>
      </dsp:txBody>
      <dsp:txXfrm>
        <a:off x="0" y="2552699"/>
        <a:ext cx="4869656" cy="850069"/>
      </dsp:txXfrm>
    </dsp:sp>
    <dsp:sp modelId="{D8638675-CF6B-44BB-8A13-7170507BEDF5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ECA9B-F889-4D20-A2DB-335519E2CF49}">
      <dsp:nvSpPr>
        <dsp:cNvPr id="0" name=""/>
        <dsp:cNvSpPr/>
      </dsp:nvSpPr>
      <dsp:spPr>
        <a:xfrm>
          <a:off x="0" y="3402769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Number and type of weapon held by shooter(s)</a:t>
          </a:r>
          <a:endParaRPr lang="en-US" sz="2000" kern="1200" dirty="0"/>
        </a:p>
      </dsp:txBody>
      <dsp:txXfrm>
        <a:off x="0" y="3402769"/>
        <a:ext cx="4869656" cy="850069"/>
      </dsp:txXfrm>
    </dsp:sp>
    <dsp:sp modelId="{5494EE72-5234-48C9-B5A7-D9DE5D747C72}">
      <dsp:nvSpPr>
        <dsp:cNvPr id="0" name=""/>
        <dsp:cNvSpPr/>
      </dsp:nvSpPr>
      <dsp:spPr>
        <a:xfrm>
          <a:off x="0" y="4252838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CEA93-5ECA-4BC9-AB97-4C2C7AC17279}">
      <dsp:nvSpPr>
        <dsp:cNvPr id="0" name=""/>
        <dsp:cNvSpPr/>
      </dsp:nvSpPr>
      <dsp:spPr>
        <a:xfrm>
          <a:off x="0" y="4252838"/>
          <a:ext cx="4869656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Number of potential victims at the location</a:t>
          </a:r>
          <a:endParaRPr lang="en-US" sz="2000" kern="1200" dirty="0"/>
        </a:p>
      </dsp:txBody>
      <dsp:txXfrm>
        <a:off x="0" y="4252838"/>
        <a:ext cx="4869656" cy="85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F9CF2-0462-4E9B-B715-1514A10CD50E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80A2-A184-4166-BC87-B304DA3A0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8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FE3-D64B-41DD-88D9-BB285F10668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A4A-9D6C-4396-909E-40AF52AD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5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FE3-D64B-41DD-88D9-BB285F10668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A4A-9D6C-4396-909E-40AF52AD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0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FE3-D64B-41DD-88D9-BB285F10668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A4A-9D6C-4396-909E-40AF52AD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FE3-D64B-41DD-88D9-BB285F10668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A4A-9D6C-4396-909E-40AF52AD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5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FE3-D64B-41DD-88D9-BB285F10668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A4A-9D6C-4396-909E-40AF52AD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9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FE3-D64B-41DD-88D9-BB285F10668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A4A-9D6C-4396-909E-40AF52AD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0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FE3-D64B-41DD-88D9-BB285F10668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A4A-9D6C-4396-909E-40AF52AD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2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FE3-D64B-41DD-88D9-BB285F10668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A4A-9D6C-4396-909E-40AF52AD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5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FE3-D64B-41DD-88D9-BB285F10668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A4A-9D6C-4396-909E-40AF52AD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8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FE3-D64B-41DD-88D9-BB285F10668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A4A-9D6C-4396-909E-40AF52AD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8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BFE3-D64B-41DD-88D9-BB285F10668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4A4A-9D6C-4396-909E-40AF52AD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4BFE3-D64B-41DD-88D9-BB285F10668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4A4A-9D6C-4396-909E-40AF52AD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05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RUN.%20HIDE.%20FIGHT.%20Surviving%20an%20Active%20Shooter%20Event%20-%20English_WMV%20V8.wmv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pd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E57062-5570-444B-899E-01418A918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2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5791200" cy="1905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ACTIVE SHOOTER</a:t>
            </a:r>
            <a:b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PREPAREDNESS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For Government Offices, Schools, Hospitals and Other Facilities </a:t>
            </a:r>
          </a:p>
        </p:txBody>
      </p:sp>
      <p:pic>
        <p:nvPicPr>
          <p:cNvPr id="1026" name="6AB847C9-31A4-48CB-91A4-9589CFA51A76" descr="6633326B-9B16-462D-9883-80304F69C019@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74328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8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RECOGNIZING SIGNS OF POTENTIAL WORKPLACE VIOLENCE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33" y="1524000"/>
            <a:ext cx="5404467" cy="5114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 active shooter may be a current or former employee.</a:t>
            </a:r>
          </a:p>
          <a:p>
            <a:pPr marL="0" indent="0">
              <a:buNone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Alert your manager / supervisor or Human Resources Department if your believe an employee exhibits potentially violent behavior.</a:t>
            </a:r>
          </a:p>
          <a:p>
            <a:pPr marL="0" indent="0">
              <a:buNone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Notify management if you have a Personal Protection Order (PPO) against a person that may be a threat to you at work.</a:t>
            </a:r>
          </a:p>
          <a:p>
            <a:pPr marL="0" indent="0">
              <a:buNone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Review and follow your workplace violence policy and emergency action plans.</a:t>
            </a:r>
          </a:p>
          <a:p>
            <a:pPr marL="0" indent="0">
              <a:buNone/>
            </a:pP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en-US" sz="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7999E-8BBF-433E-BE04-8930F2AA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514600"/>
            <a:ext cx="34861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4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DC3258-7DF2-40E4-A0CB-28834EA61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r="1455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5029200" cy="15698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Indicators of potentially violent behavior may include one or more of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4698"/>
            <a:ext cx="4572000" cy="48768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use of alcohol and/or illegal drugs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Unexplained increase in absenteeism, and/or vague physical complaints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 / Withdrawal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severe mood swings, and noticeably unstable or emotional responses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Increasingly talks of problems at home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unsolicited comments about violence, firearms, and other dangerous weapons and violent crimes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765" y="2498818"/>
            <a:ext cx="2304288" cy="230428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8647" y="0"/>
            <a:ext cx="3148545" cy="273765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3CFC00-CBEE-4356-A768-1F091A48E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r="7633" b="4"/>
          <a:stretch/>
        </p:blipFill>
        <p:spPr>
          <a:xfrm>
            <a:off x="6131455" y="2"/>
            <a:ext cx="3025737" cy="2614841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28B203-3AB7-4CF1-AEB7-10CBAA4C32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1" r="2912" b="3"/>
          <a:stretch/>
        </p:blipFill>
        <p:spPr>
          <a:xfrm>
            <a:off x="4780209" y="2622262"/>
            <a:ext cx="2057400" cy="205740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BFC77B5-F38E-4A7D-80BD-C3A10B717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2695" y="4291698"/>
            <a:ext cx="2931305" cy="2566293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F45E50-2AC7-4779-B39B-3B665A84AD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" b="-5"/>
          <a:stretch/>
        </p:blipFill>
        <p:spPr>
          <a:xfrm>
            <a:off x="6362505" y="4441517"/>
            <a:ext cx="2781495" cy="2416483"/>
          </a:xfrm>
          <a:custGeom>
            <a:avLst/>
            <a:gdLst>
              <a:gd name="connsiteX0" fmla="*/ 1723644 w 3062710"/>
              <a:gd name="connsiteY0" fmla="*/ 0 h 2660795"/>
              <a:gd name="connsiteX1" fmla="*/ 3053691 w 3062710"/>
              <a:gd name="connsiteY1" fmla="*/ 627247 h 2660795"/>
              <a:gd name="connsiteX2" fmla="*/ 3062710 w 3062710"/>
              <a:gd name="connsiteY2" fmla="*/ 639308 h 2660795"/>
              <a:gd name="connsiteX3" fmla="*/ 3062710 w 3062710"/>
              <a:gd name="connsiteY3" fmla="*/ 2660795 h 2660795"/>
              <a:gd name="connsiteX4" fmla="*/ 278239 w 3062710"/>
              <a:gd name="connsiteY4" fmla="*/ 2660795 h 2660795"/>
              <a:gd name="connsiteX5" fmla="*/ 208035 w 3062710"/>
              <a:gd name="connsiteY5" fmla="*/ 2545235 h 2660795"/>
              <a:gd name="connsiteX6" fmla="*/ 0 w 3062710"/>
              <a:gd name="connsiteY6" fmla="*/ 1723644 h 2660795"/>
              <a:gd name="connsiteX7" fmla="*/ 1723644 w 3062710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166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BD8BD-5BEF-42D0-90B3-2375B5340EF9}"/>
              </a:ext>
            </a:extLst>
          </p:cNvPr>
          <p:cNvSpPr txBox="1"/>
          <p:nvPr/>
        </p:nvSpPr>
        <p:spPr>
          <a:xfrm>
            <a:off x="1981200" y="19559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Active Shooter Statistics – 2018</a:t>
            </a:r>
          </a:p>
          <a:p>
            <a:pPr algn="ctr"/>
            <a:r>
              <a:rPr lang="en-US" sz="2800" dirty="0"/>
              <a:t>Source:  F.B.I.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DA9812-5EF6-4238-BABD-B35D45AA1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104900"/>
            <a:ext cx="4884760" cy="464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D2094-F9C3-4F2D-B304-EA6555CB8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5800725"/>
            <a:ext cx="7753350" cy="1057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461BBB-7B3E-4F9A-B344-1C9F2A93F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7526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34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VIDEO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336119"/>
            <a:ext cx="7162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Houston Police video…</a:t>
            </a:r>
          </a:p>
          <a:p>
            <a:pPr algn="ctr"/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RUN, HIDE, FIGHT</a:t>
            </a:r>
          </a:p>
          <a:p>
            <a:pPr algn="ctr"/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Surviving an Active Shooter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733800"/>
            <a:ext cx="4781550" cy="2629853"/>
          </a:xfrm>
          <a:prstGeom prst="rect">
            <a:avLst/>
          </a:prstGeom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9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3868"/>
            <a:ext cx="4107132" cy="59102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11B500-7596-4FFC-B524-77592BC626D3}"/>
              </a:ext>
            </a:extLst>
          </p:cNvPr>
          <p:cNvSpPr txBox="1"/>
          <p:nvPr/>
        </p:nvSpPr>
        <p:spPr>
          <a:xfrm>
            <a:off x="5715000" y="91440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stellar" panose="020A0402060406010301" pitchFamily="18" charset="0"/>
              </a:rPr>
              <a:t>RESOURCES:</a:t>
            </a:r>
          </a:p>
          <a:p>
            <a:endParaRPr lang="en-US" sz="2800" dirty="0">
              <a:latin typeface="Castellar" panose="020A0402060406010301" pitchFamily="18" charset="0"/>
            </a:endParaRPr>
          </a:p>
          <a:p>
            <a:r>
              <a:rPr lang="en-US" sz="2800" dirty="0">
                <a:latin typeface="Abadi" panose="020B0604020202020204" pitchFamily="34" charset="0"/>
              </a:rPr>
              <a:t>www.ready.gov</a:t>
            </a:r>
          </a:p>
          <a:p>
            <a:endParaRPr lang="en-US" sz="2800" dirty="0">
              <a:latin typeface="Abadi" panose="020B0604020202020204" pitchFamily="34" charset="0"/>
            </a:endParaRPr>
          </a:p>
          <a:p>
            <a:endParaRPr lang="en-US" sz="2800" dirty="0">
              <a:latin typeface="Abadi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27F06-883F-45D1-A56D-1BC80BEA9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36779"/>
            <a:ext cx="3955201" cy="39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0095"/>
            <a:ext cx="4267200" cy="6300000"/>
          </a:xfrm>
          <a:prstGeom prst="rect">
            <a:avLst/>
          </a:prstGeom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2438400"/>
            <a:ext cx="2282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Lockdown Drill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Actions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842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29" y="228600"/>
            <a:ext cx="4224766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2438400"/>
            <a:ext cx="2282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Lockdown Drill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Actions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02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0" y="228600"/>
            <a:ext cx="4189935" cy="637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2438400"/>
            <a:ext cx="2826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Shelter-In-Place Drill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Actions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284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207" y="990600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610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 Prepared </a:t>
            </a:r>
            <a:r>
              <a:rPr 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▪ Be Vigilant ▪ Be Resilient</a:t>
            </a:r>
            <a:endParaRPr lang="en-US" sz="3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4038600"/>
            <a:ext cx="3276599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SHERIFF or POLICE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9-1-1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www.srpd.org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46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PROFILE OF AN ACTIVE SHOOTER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active shooter is an individual actively engaged in killing or attempting to kill people in a confined and populated area, typically through the use of firearms.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1" y="5251847"/>
            <a:ext cx="3352800" cy="1015663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Multiplex Movie Theater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Aurora, Colorado (2012)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12 dead, 58 injured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205024"/>
            <a:ext cx="3766031" cy="923330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Columbine High School</a:t>
            </a:r>
          </a:p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Jefferson County, Colorado (1999)</a:t>
            </a:r>
          </a:p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15 dead, 24 injured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8097" y="3233410"/>
            <a:ext cx="2703355" cy="1015663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Luby’s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Massacre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Killeen, Texas (1991)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22 dead, 20 injured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5513457"/>
            <a:ext cx="3581400" cy="1015663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Virginia Tech University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Blacksburg, Virginia (2007)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32 killed, 17 injured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2725578"/>
            <a:ext cx="3031524" cy="1015663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Route 91 Music Festival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Las Vegas, NV (2017)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58 killed, 546 injured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276" y="2743200"/>
            <a:ext cx="2723118" cy="646331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Fort Hood, Texas (2009)</a:t>
            </a:r>
          </a:p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13 dead, 32 injured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0095" y="4547762"/>
            <a:ext cx="3737811" cy="1015663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Sandy Hook Elementary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Newtown, Connecticut (2012)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27 dead, 1 injured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7308" y="3925907"/>
            <a:ext cx="3303385" cy="646331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 Bernardino, Calif. (2015)</a:t>
            </a:r>
          </a:p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14 dead, 21 injured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4012" y="4343400"/>
            <a:ext cx="3031524" cy="1015663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Nightclub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Orlando, Florida (2016)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50 killed, 53 injured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18" y="4200312"/>
            <a:ext cx="3031524" cy="1015663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Rancho </a:t>
            </a:r>
            <a:r>
              <a:rPr lang="en-US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Tehema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CA (2017)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 killed, 10 injured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C8FAA-E628-48A2-A871-8D4AEA647296}"/>
              </a:ext>
            </a:extLst>
          </p:cNvPr>
          <p:cNvSpPr txBox="1"/>
          <p:nvPr/>
        </p:nvSpPr>
        <p:spPr>
          <a:xfrm>
            <a:off x="2130825" y="3033608"/>
            <a:ext cx="4876799" cy="156966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Helen Vine Detox</a:t>
            </a:r>
          </a:p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 Rafael, CA (2018)</a:t>
            </a:r>
          </a:p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 killed, 2 injured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19506B-7AB5-4428-9DEE-F254BF5A20C1}"/>
              </a:ext>
            </a:extLst>
          </p:cNvPr>
          <p:cNvSpPr txBox="1"/>
          <p:nvPr/>
        </p:nvSpPr>
        <p:spPr>
          <a:xfrm>
            <a:off x="2153654" y="4919688"/>
            <a:ext cx="4876799" cy="1569660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939 East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Blithedale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Mill Valley, CA (2018)</a:t>
            </a:r>
          </a:p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 killed, 1 injured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B7B441-4DAF-4E14-806D-C9FEAFCBE568}"/>
              </a:ext>
            </a:extLst>
          </p:cNvPr>
          <p:cNvSpPr txBox="1"/>
          <p:nvPr/>
        </p:nvSpPr>
        <p:spPr>
          <a:xfrm>
            <a:off x="5256412" y="4495800"/>
            <a:ext cx="3031524" cy="1323439"/>
          </a:xfrm>
          <a:prstGeom prst="rect">
            <a:avLst/>
          </a:prstGeom>
          <a:solidFill>
            <a:schemeClr val="tx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Municipal Center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Virginia Beach, VA (2019)</a:t>
            </a:r>
          </a:p>
          <a:p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13 killed, 4 injured</a:t>
            </a:r>
          </a:p>
        </p:txBody>
      </p:sp>
    </p:spTree>
    <p:extLst>
      <p:ext uri="{BB962C8B-B14F-4D97-AF65-F5344CB8AC3E}">
        <p14:creationId xmlns:p14="http://schemas.microsoft.com/office/powerpoint/2010/main" val="278844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  <p:bldP spid="4" grpId="0" animBg="1"/>
      <p:bldP spid="11" grpId="0" animBg="1"/>
      <p:bldP spid="8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RESPOND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WHEN AN ACTIVE SHOOTER IS IN YOUR VICINITY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305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Quickly determine the most reasonable way to protect your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 </a:t>
            </a:r>
            <a:r>
              <a:rPr lang="en-US" sz="28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Customers and clients are likely to follow the lead of employees and managers during an active shooter or other emergency situation.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957697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FIGHT</a:t>
            </a:r>
          </a:p>
          <a:p>
            <a:pPr algn="ctr"/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CALL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9-1-1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WHEN IT IS SAFE TO DO SO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(Dial </a:t>
            </a:r>
            <a:r>
              <a:rPr lang="en-US" sz="2800" b="1" u="sng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9-911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a business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centrex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phone)</a:t>
            </a:r>
          </a:p>
        </p:txBody>
      </p:sp>
    </p:spTree>
    <p:extLst>
      <p:ext uri="{BB962C8B-B14F-4D97-AF65-F5344CB8AC3E}">
        <p14:creationId xmlns:p14="http://schemas.microsoft.com/office/powerpoint/2010/main" val="193807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56AFFB-D294-4FE2-A0D4-4130781FFC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" r="-3" b="23825"/>
          <a:stretch/>
        </p:blipFill>
        <p:spPr>
          <a:xfrm>
            <a:off x="4444680" y="10"/>
            <a:ext cx="469931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1028" name="Picture 4" descr="http://us.123rf.com/400wm/400/400/elenathewise/elenathewise0707/elenathewise070700024/1261453-raised-hands-on-blue-sky-background-with-copy-spa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4" r="3" b="3"/>
          <a:stretch/>
        </p:blipFill>
        <p:spPr bwMode="auto">
          <a:xfrm>
            <a:off x="5241306" y="2286000"/>
            <a:ext cx="3902692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r="4" b="15830"/>
          <a:stretch/>
        </p:blipFill>
        <p:spPr bwMode="auto">
          <a:xfrm>
            <a:off x="6035713" y="4572000"/>
            <a:ext cx="3108287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816030" cy="132556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1"/>
            <a:ext cx="4280673" cy="496887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an escape route and plan in mind (be familiar with your workplace and surroundings – exits, alternatives)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 your belongings behind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your hands visible</a:t>
            </a:r>
          </a:p>
        </p:txBody>
      </p:sp>
    </p:spTree>
    <p:extLst>
      <p:ext uri="{BB962C8B-B14F-4D97-AF65-F5344CB8AC3E}">
        <p14:creationId xmlns:p14="http://schemas.microsoft.com/office/powerpoint/2010/main" val="29425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 HIDE / LOCKDOWN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55" y="1828800"/>
            <a:ext cx="5334000" cy="45259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Hide in an area out of the active shooter’s view</a:t>
            </a:r>
          </a:p>
          <a:p>
            <a:pPr marL="0" indent="0">
              <a:buNone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entry to your hiding place and block the doors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911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WHEN IT IS SAFE TO DO SO</a:t>
            </a:r>
          </a:p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u="sng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9-911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a business </a:t>
            </a:r>
            <a:r>
              <a:rPr lang="en-US" sz="32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centrex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phone)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B0D0B-B600-4F4F-8BC9-9C26A1125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56686"/>
            <a:ext cx="2470874" cy="32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3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5E5769-4090-4F3A-A39D-976CC941D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" b="6021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9033"/>
            <a:ext cx="3766337" cy="1509931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 TAKE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4114800"/>
            <a:ext cx="5562600" cy="259079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last resort and only when your life is in imminent danger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 to incapacitate the active shooter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with physical aggression and throw items at the active shooter</a:t>
            </a:r>
          </a:p>
        </p:txBody>
      </p:sp>
    </p:spTree>
    <p:extLst>
      <p:ext uri="{BB962C8B-B14F-4D97-AF65-F5344CB8AC3E}">
        <p14:creationId xmlns:p14="http://schemas.microsoft.com/office/powerpoint/2010/main" val="10341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47" y="1219200"/>
            <a:ext cx="3740147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RESPOND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WHEN PROVIDING INFORMATION TO A 9-1-1 CALL TAKER / DISPATCHER AND WHEN LAW ENFORCEMENT ARRIVES ON THE SCENE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381000"/>
            <a:ext cx="3979563" cy="647700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Suggested reactions to law enforcement arrival:</a:t>
            </a:r>
          </a:p>
          <a:p>
            <a:pPr marL="0" indent="0">
              <a:buNone/>
            </a:pPr>
            <a:endParaRPr lang="en-US" sz="1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remain calm, and follow officers’ / deputies’ instructions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 raise hands and spread fingers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hands visible at all times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making quick movements toward officers such as attempting to hold on to them for safety</a:t>
            </a:r>
          </a:p>
          <a:p>
            <a:pPr>
              <a:buFont typeface="Wingdings" pitchFamily="2" charset="2"/>
              <a:buChar char="§"/>
            </a:pPr>
            <a:endParaRPr lang="en-US" sz="19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49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27641-BE45-43C7-B870-CF25F5561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4" b="15975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4551037"/>
            <a:ext cx="4495800" cy="2078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TO RESPOND</a:t>
            </a:r>
            <a:b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WHEN PROVIDING INFORMATION TO A 9-1-1 CALL TAKER / DISPATCHER AND WHEN LAW ENFORCEMENT ARRIVES ON THE SCENE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24400" y="4191001"/>
            <a:ext cx="4267199" cy="243840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 prepared to react when law enforcement arrives: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pointing, screaming and / or yelling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stop to ask the officers for help or direction when evacuating, just proceed in the direction from which officers are entering the premises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enforcement investigators may gather you in a safe area to conduct an interview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91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2738" y="228600"/>
            <a:ext cx="2164975" cy="220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Reporting to Law Enforcement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93051A4-F1CB-48A9-B457-DA58D2F557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088591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08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</TotalTime>
  <Words>779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Abadi</vt:lpstr>
      <vt:lpstr>Arial</vt:lpstr>
      <vt:lpstr>Arial Black</vt:lpstr>
      <vt:lpstr>Calibri</vt:lpstr>
      <vt:lpstr>Cambria</vt:lpstr>
      <vt:lpstr>Castellar</vt:lpstr>
      <vt:lpstr>Times New Roman</vt:lpstr>
      <vt:lpstr>Wingdings</vt:lpstr>
      <vt:lpstr>Office Theme</vt:lpstr>
      <vt:lpstr>ACTIVE SHOOTER PREPAREDNESS</vt:lpstr>
      <vt:lpstr>PROFILE OF AN ACTIVE SHOOTER</vt:lpstr>
      <vt:lpstr>HOW TO RESPOND WHEN AN ACTIVE SHOOTER IS IN YOUR VICINITY</vt:lpstr>
      <vt:lpstr>1. RUN</vt:lpstr>
      <vt:lpstr>2. HIDE / LOCKDOWN</vt:lpstr>
      <vt:lpstr>3. TAKE ACTION</vt:lpstr>
      <vt:lpstr>HOW TO RESPOND WHEN PROVIDING INFORMATION TO A 9-1-1 CALL TAKER / DISPATCHER AND WHEN LAW ENFORCEMENT ARRIVES ON THE SCENE</vt:lpstr>
      <vt:lpstr>HOW TO RESPOND WHEN PROVIDING INFORMATION TO A 9-1-1 CALL TAKER / DISPATCHER AND WHEN LAW ENFORCEMENT ARRIVES ON THE SCENE</vt:lpstr>
      <vt:lpstr>Reporting to Law Enforcement</vt:lpstr>
      <vt:lpstr>RECOGNIZING SIGNS OF POTENTIAL WORKPLACE VIOLENCE</vt:lpstr>
      <vt:lpstr>Indicators of potentially violent behavior may include one or more of the following:</vt:lpstr>
      <vt:lpstr>PowerPoint Presentation</vt:lpstr>
      <vt:lpstr>VIDEO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Oakland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SHOOTER SEMINAR</dc:title>
  <dc:creator>Michael G. Loper</dc:creator>
  <cp:lastModifiedBy>Scott Ingels</cp:lastModifiedBy>
  <cp:revision>101</cp:revision>
  <cp:lastPrinted>2012-08-30T17:02:58Z</cp:lastPrinted>
  <dcterms:created xsi:type="dcterms:W3CDTF">2012-08-18T19:17:39Z</dcterms:created>
  <dcterms:modified xsi:type="dcterms:W3CDTF">2019-12-27T19:09:24Z</dcterms:modified>
</cp:coreProperties>
</file>